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70" r:id="rId3"/>
    <p:sldId id="265" r:id="rId4"/>
    <p:sldId id="266" r:id="rId5"/>
    <p:sldId id="257" r:id="rId6"/>
    <p:sldId id="258" r:id="rId7"/>
    <p:sldId id="259" r:id="rId8"/>
    <p:sldId id="260" r:id="rId9"/>
    <p:sldId id="261" r:id="rId10"/>
    <p:sldId id="262" r:id="rId11"/>
    <p:sldId id="267" r:id="rId12"/>
    <p:sldId id="268" r:id="rId13"/>
    <p:sldId id="269" r:id="rId14"/>
    <p:sldId id="271" r:id="rId15"/>
  </p:sldIdLst>
  <p:sldSz cx="9144000" cy="5143500" type="screen16x9"/>
  <p:notesSz cx="6858000" cy="9144000"/>
  <p:embeddedFontLst>
    <p:embeddedFont>
      <p:font typeface="Atomic Age" panose="020B0604020202020204" charset="0"/>
      <p:regular r:id="rId17"/>
    </p:embeddedFont>
    <p:embeddedFont>
      <p:font typeface="Space Mono" panose="02000509040000020004" pitchFamily="49"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EFEF"/>
    <a:srgbClr val="B4FBDF"/>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788" autoAdjust="0"/>
  </p:normalViewPr>
  <p:slideViewPr>
    <p:cSldViewPr snapToGrid="0">
      <p:cViewPr>
        <p:scale>
          <a:sx n="98" d="100"/>
          <a:sy n="98" d="100"/>
        </p:scale>
        <p:origin x="1338" y="3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MVPTGNGiI-4"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Note: Italicized text is meant as commentary/instruction. Unitalicized text is meant to be spoken directly.</a:t>
            </a:r>
            <a:endParaRPr i="1"/>
          </a:p>
          <a:p>
            <a:pPr marL="0" lvl="0" indent="0" algn="l" rtl="0">
              <a:spcBef>
                <a:spcPts val="0"/>
              </a:spcBef>
              <a:spcAft>
                <a:spcPts val="0"/>
              </a:spcAft>
              <a:buNone/>
            </a:pPr>
            <a:endParaRPr i="1"/>
          </a:p>
          <a:p>
            <a:pPr marL="0" lvl="0" indent="0" algn="l" rtl="0">
              <a:spcBef>
                <a:spcPts val="0"/>
              </a:spcBef>
              <a:spcAft>
                <a:spcPts val="0"/>
              </a:spcAft>
              <a:buNone/>
            </a:pPr>
            <a:r>
              <a:rPr lang="en" i="1" u="sng"/>
              <a:t>Activity Preparation</a:t>
            </a:r>
            <a:endParaRPr i="1" u="sng"/>
          </a:p>
          <a:p>
            <a:pPr marL="0" lvl="0" indent="0" algn="l" rtl="0">
              <a:spcBef>
                <a:spcPts val="0"/>
              </a:spcBef>
              <a:spcAft>
                <a:spcPts val="0"/>
              </a:spcAft>
              <a:buNone/>
            </a:pPr>
            <a:r>
              <a:rPr lang="en" i="1"/>
              <a:t>Play some music in the background, like this: </a:t>
            </a:r>
            <a:r>
              <a:rPr lang="en" i="1" u="sng">
                <a:solidFill>
                  <a:schemeClr val="hlink"/>
                </a:solidFill>
                <a:hlinkClick r:id="rId3"/>
              </a:rPr>
              <a:t>https://www.youtube.com/watch?v=MVPTGNGiI-4</a:t>
            </a:r>
            <a:endParaRPr i="1"/>
          </a:p>
          <a:p>
            <a:pPr marL="0" lvl="0" indent="0" algn="l" rtl="0">
              <a:spcBef>
                <a:spcPts val="0"/>
              </a:spcBef>
              <a:spcAft>
                <a:spcPts val="0"/>
              </a:spcAft>
              <a:buNone/>
            </a:pPr>
            <a:r>
              <a:rPr lang="en" i="1"/>
              <a:t>Welcome the students as they arrive</a:t>
            </a:r>
            <a:endParaRPr i="1"/>
          </a:p>
          <a:p>
            <a:pPr marL="0" lvl="0" indent="0" algn="l" rtl="0">
              <a:spcBef>
                <a:spcPts val="0"/>
              </a:spcBef>
              <a:spcAft>
                <a:spcPts val="0"/>
              </a:spcAft>
              <a:buNone/>
            </a:pPr>
            <a:r>
              <a:rPr lang="en" i="1"/>
              <a:t>Once everyone is seated, cut the music</a:t>
            </a:r>
            <a:endParaRPr i="1"/>
          </a:p>
          <a:p>
            <a:pPr marL="0" lvl="0" indent="0" algn="l" rtl="0">
              <a:spcBef>
                <a:spcPts val="0"/>
              </a:spcBef>
              <a:spcAft>
                <a:spcPts val="0"/>
              </a:spcAft>
              <a:buNone/>
            </a:pPr>
            <a:r>
              <a:rPr lang="en" i="1"/>
              <a:t>Introduce yourselves and provide a little background</a:t>
            </a:r>
            <a:endParaRPr i="1"/>
          </a:p>
          <a:p>
            <a:pPr marL="0" lvl="0" indent="0" algn="l" rtl="0">
              <a:spcBef>
                <a:spcPts val="0"/>
              </a:spcBef>
              <a:spcAft>
                <a:spcPts val="0"/>
              </a:spcAft>
              <a:buNone/>
            </a:pPr>
            <a:r>
              <a:rPr lang="en" i="1"/>
              <a:t>Move to the next slide</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19ea49c59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19ea49c59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also going to use CSS to add style to our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CSS is a language that lets you customize styles.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It stands for Cascading Stylesheets.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You can change the appearance of almost anything on your website, including colors, fonts, and sizing.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If HTML is the body of a website, CSS is kind of like the clothing it wears - it won’t change the actual content, but it can change how it is presented.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Introduce the icebreaker activity.</a:t>
            </a:r>
          </a:p>
        </p:txBody>
      </p:sp>
    </p:spTree>
    <p:extLst>
      <p:ext uri="{BB962C8B-B14F-4D97-AF65-F5344CB8AC3E}">
        <p14:creationId xmlns:p14="http://schemas.microsoft.com/office/powerpoint/2010/main" val="19066772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Here’s what we’ll be doing tonight!</a:t>
            </a:r>
          </a:p>
        </p:txBody>
      </p:sp>
    </p:spTree>
    <p:extLst>
      <p:ext uri="{BB962C8B-B14F-4D97-AF65-F5344CB8AC3E}">
        <p14:creationId xmlns:p14="http://schemas.microsoft.com/office/powerpoint/2010/main" val="2592474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Introduce the icebreaker activity. Walk the students through each step, and make sure they all submit the form. View the responses, filter for the current room, and have each student introduce themselves and their color scheme.</a:t>
            </a:r>
          </a:p>
        </p:txBody>
      </p:sp>
    </p:spTree>
    <p:extLst>
      <p:ext uri="{BB962C8B-B14F-4D97-AF65-F5344CB8AC3E}">
        <p14:creationId xmlns:p14="http://schemas.microsoft.com/office/powerpoint/2010/main" val="15409306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it’s time to get into </a:t>
            </a:r>
          </a:p>
        </p:txBody>
      </p:sp>
    </p:spTree>
    <p:extLst>
      <p:ext uri="{BB962C8B-B14F-4D97-AF65-F5344CB8AC3E}">
        <p14:creationId xmlns:p14="http://schemas.microsoft.com/office/powerpoint/2010/main" val="18266305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19ea49c5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9ea49c5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Raise your hand if you’ve been to a website. Hopefully everybody has. </a:t>
            </a:r>
            <a:r>
              <a:rPr lang="en" b="1"/>
              <a:t>What websites have you visited? Does anyone know how websites are made?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19ea49c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19ea49c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take a look at an example. </a:t>
            </a:r>
            <a:r>
              <a:rPr lang="en" b="1"/>
              <a:t>Has anyone been to Wikipedia before?</a:t>
            </a:r>
            <a:r>
              <a:rPr lang="en"/>
              <a:t> We are going to visit a Wikipedia page, and take a look at the code that builds it. </a:t>
            </a:r>
            <a:r>
              <a:rPr lang="en" b="1"/>
              <a:t>Can anyone name a movie?</a:t>
            </a:r>
            <a:endParaRPr/>
          </a:p>
          <a:p>
            <a:pPr marL="0" lvl="0" indent="0" algn="l" rtl="0">
              <a:spcBef>
                <a:spcPts val="0"/>
              </a:spcBef>
              <a:spcAft>
                <a:spcPts val="0"/>
              </a:spcAft>
              <a:buNone/>
            </a:pPr>
            <a:endParaRPr/>
          </a:p>
          <a:p>
            <a:pPr marL="0" lvl="0" indent="0" algn="l" rtl="0">
              <a:spcBef>
                <a:spcPts val="0"/>
              </a:spcBef>
              <a:spcAft>
                <a:spcPts val="0"/>
              </a:spcAft>
              <a:buNone/>
            </a:pPr>
            <a:r>
              <a:rPr lang="en" i="1"/>
              <a:t>Go to the Wikipedia page for a movie (or TV show, or music artist, or anything else), and follow the instructions on the slide. When viewing the source, explain that all the text is HTML code, and that the web browser (Google Chrome) interprets the code and makes it into a nice website. More info on the next slide.</a:t>
            </a:r>
            <a:endParaRPr i="1"/>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19ea49c59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19ea49c59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Does anyone know what HTML is?</a:t>
            </a:r>
            <a:r>
              <a:rPr lang="en"/>
              <a:t>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It stands for HyperText Markup Language.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You can use it to build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As we saw, web browsers like Chrome take all that garbled mess of code and turn it into a nice looking website!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19ea49c59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19ea49c59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 bit about HTML elements. </a:t>
            </a:r>
            <a:r>
              <a:rPr lang="en" b="1"/>
              <a:t>Can anyone tell me something you’ve seen on a website before?</a:t>
            </a:r>
            <a:r>
              <a:rPr lang="en"/>
              <a:t>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Some examples are text, links, pictures, and videos. </a:t>
            </a:r>
            <a:r>
              <a:rPr lang="en" i="1"/>
              <a:t>Click</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All of these things are examples of HTML elements. Elements are the building blocks of a website, and we will learn how to use some different ones to create different components on a site.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19ea49c596_1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19ea49c596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about the code you can use to create HTML elements. First, some terminology.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b="1"/>
              <a:t>Anyone know what these things are?</a:t>
            </a:r>
            <a:r>
              <a:rPr lang="en" i="1"/>
              <a:t> Click.</a:t>
            </a:r>
            <a:endParaRPr i="1"/>
          </a:p>
          <a:p>
            <a:pPr marL="0" lvl="0" indent="0" algn="l" rtl="0">
              <a:spcBef>
                <a:spcPts val="0"/>
              </a:spcBef>
              <a:spcAft>
                <a:spcPts val="0"/>
              </a:spcAft>
              <a:buNone/>
            </a:pPr>
            <a:endParaRPr i="1"/>
          </a:p>
          <a:p>
            <a:pPr marL="0" lvl="0" indent="0" algn="l" rtl="0">
              <a:spcBef>
                <a:spcPts val="0"/>
              </a:spcBef>
              <a:spcAft>
                <a:spcPts val="0"/>
              </a:spcAft>
              <a:buNone/>
            </a:pPr>
            <a:r>
              <a:rPr lang="en"/>
              <a:t>You may have seen these in math - they’re greater-than and less-than signs. In HTML, sometimes we call them angle brackets.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Now here’s an example of how to use angle brackets to create a full HTML element - this is a header. There’s a lot going on here, so let’s break it down.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First, the element name here is h1.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The opening tag is this part, with the angle brackets surrounding the element name. This tells the web browser that the element has begun.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Next, there is the content - it says Welcome.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Finally, there is the closing tag - this is just like the opening tag, but with a slash before the element name. This tells the web browser that the element has ended. </a:t>
            </a:r>
            <a:r>
              <a:rPr lang="en" i="1">
                <a:solidFill>
                  <a:schemeClr val="dk1"/>
                </a:solidFill>
              </a:rPr>
              <a:t>Click.</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When the web browser sees this code, it will turn it into a header, like this! This is just one example of an element, but if you can understand this structure, it will be super helpful for any new elements we use. But HTML isn’t the only language we’re going to use today…</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EFEFEF"/>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Atomic Age"/>
              <a:buNone/>
              <a:defRPr sz="5200">
                <a:latin typeface="Atomic Age"/>
                <a:ea typeface="Atomic Age"/>
                <a:cs typeface="Atomic Age"/>
                <a:sym typeface="Atomic Ag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Font typeface="Space Mono"/>
              <a:buNone/>
              <a:defRPr sz="2800">
                <a:latin typeface="Space Mono"/>
                <a:ea typeface="Space Mono"/>
                <a:cs typeface="Space Mono"/>
                <a:sym typeface="Space Mon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Font typeface="Atomic Age"/>
              <a:buNone/>
              <a:defRPr sz="3600">
                <a:latin typeface="Atomic Age"/>
                <a:ea typeface="Atomic Age"/>
                <a:cs typeface="Atomic Age"/>
                <a:sym typeface="Atomic Ag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Font typeface="Space Mono"/>
              <a:buChar char="●"/>
              <a:defRPr>
                <a:latin typeface="Space Mono"/>
                <a:ea typeface="Space Mono"/>
                <a:cs typeface="Space Mono"/>
                <a:sym typeface="Space Mono"/>
              </a:defRPr>
            </a:lvl1pPr>
            <a:lvl2pPr marL="914400" lvl="1" indent="-317500">
              <a:spcBef>
                <a:spcPts val="0"/>
              </a:spcBef>
              <a:spcAft>
                <a:spcPts val="0"/>
              </a:spcAft>
              <a:buSzPts val="1400"/>
              <a:buFont typeface="Space Mono"/>
              <a:buChar char="○"/>
              <a:defRPr>
                <a:latin typeface="Space Mono"/>
                <a:ea typeface="Space Mono"/>
                <a:cs typeface="Space Mono"/>
                <a:sym typeface="Space Mono"/>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Font typeface="Atomic Age"/>
              <a:buNone/>
              <a:defRPr sz="2400">
                <a:latin typeface="Atomic Age"/>
                <a:ea typeface="Atomic Age"/>
                <a:cs typeface="Atomic Age"/>
                <a:sym typeface="Atomic Ag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Font typeface="Atomic Age"/>
              <a:buNone/>
              <a:defRPr sz="4800">
                <a:latin typeface="Atomic Age"/>
                <a:ea typeface="Atomic Age"/>
                <a:cs typeface="Atomic Age"/>
                <a:sym typeface="Atomic Ag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Space Mono"/>
              <a:buNone/>
              <a:defRPr>
                <a:latin typeface="Space Mono"/>
                <a:ea typeface="Space Mono"/>
                <a:cs typeface="Space Mono"/>
                <a:sym typeface="Space Mono"/>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2001:_A_Space_Odyssey_(film)"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19075" y="0"/>
            <a:ext cx="5025000" cy="27735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8200" b="1"/>
              <a:t>W E L C O M E</a:t>
            </a:r>
            <a:endParaRPr sz="8200" b="1"/>
          </a:p>
        </p:txBody>
      </p:sp>
      <p:sp>
        <p:nvSpPr>
          <p:cNvPr id="55" name="Google Shape;55;p13"/>
          <p:cNvSpPr txBox="1">
            <a:spLocks noGrp="1"/>
          </p:cNvSpPr>
          <p:nvPr>
            <p:ph type="subTitle" idx="1"/>
          </p:nvPr>
        </p:nvSpPr>
        <p:spPr>
          <a:xfrm>
            <a:off x="4119075" y="3027775"/>
            <a:ext cx="5025000" cy="116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hy-tech camp:</a:t>
            </a:r>
          </a:p>
          <a:p>
            <a:pPr marL="0" lvl="0" indent="0" algn="ctr" rtl="0">
              <a:spcBef>
                <a:spcPts val="0"/>
              </a:spcBef>
              <a:spcAft>
                <a:spcPts val="0"/>
              </a:spcAft>
              <a:buNone/>
            </a:pPr>
            <a:r>
              <a:rPr lang="en" b="1" dirty="0"/>
              <a:t>building websites</a:t>
            </a:r>
            <a:endParaRPr b="1" dirty="0"/>
          </a:p>
        </p:txBody>
      </p:sp>
      <p:pic>
        <p:nvPicPr>
          <p:cNvPr id="56" name="Google Shape;56;p13"/>
          <p:cNvPicPr preferRelativeResize="0"/>
          <p:nvPr/>
        </p:nvPicPr>
        <p:blipFill>
          <a:blip r:embed="rId3">
            <a:alphaModFix/>
          </a:blip>
          <a:stretch>
            <a:fillRect/>
          </a:stretch>
        </p:blipFill>
        <p:spPr>
          <a:xfrm>
            <a:off x="0" y="0"/>
            <a:ext cx="4119077"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t>CSS </a:t>
            </a:r>
            <a:r>
              <a:rPr lang="en" sz="7200" dirty="0"/>
              <a:t>Style</a:t>
            </a:r>
            <a:endParaRPr sz="7200" dirty="0"/>
          </a:p>
        </p:txBody>
      </p:sp>
      <p:sp>
        <p:nvSpPr>
          <p:cNvPr id="110" name="Google Shape;110;p19"/>
          <p:cNvSpPr txBox="1">
            <a:spLocks noGrp="1"/>
          </p:cNvSpPr>
          <p:nvPr>
            <p:ph type="body" idx="1"/>
          </p:nvPr>
        </p:nvSpPr>
        <p:spPr>
          <a:xfrm>
            <a:off x="407575" y="1458500"/>
            <a:ext cx="4308900" cy="2851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b="1"/>
              <a:t>CSS</a:t>
            </a:r>
            <a:r>
              <a:rPr lang="en" sz="1900"/>
              <a:t> is a language that lets you customize styles.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0"/>
              </a:spcAft>
              <a:buNone/>
            </a:pPr>
            <a:r>
              <a:rPr lang="en" sz="1900"/>
              <a:t>it stands for </a:t>
            </a:r>
            <a:r>
              <a:rPr lang="en" sz="1900" b="1"/>
              <a:t>C</a:t>
            </a:r>
            <a:r>
              <a:rPr lang="en" sz="1900"/>
              <a:t>ascading </a:t>
            </a:r>
            <a:r>
              <a:rPr lang="en" sz="1900" b="1"/>
              <a:t>S</a:t>
            </a:r>
            <a:r>
              <a:rPr lang="en" sz="1900"/>
              <a:t>tyle</a:t>
            </a:r>
            <a:r>
              <a:rPr lang="en" sz="1900" b="1"/>
              <a:t>s</a:t>
            </a:r>
            <a:r>
              <a:rPr lang="en" sz="1900"/>
              <a:t>heets.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1200"/>
              </a:spcAft>
              <a:buNone/>
            </a:pPr>
            <a:r>
              <a:rPr lang="en" sz="1900"/>
              <a:t>you can change things like colors, fonts, and sizing.</a:t>
            </a:r>
            <a:endParaRPr sz="1900"/>
          </a:p>
        </p:txBody>
      </p:sp>
      <p:pic>
        <p:nvPicPr>
          <p:cNvPr id="111" name="Google Shape;111;p19"/>
          <p:cNvPicPr preferRelativeResize="0"/>
          <p:nvPr/>
        </p:nvPicPr>
        <p:blipFill>
          <a:blip r:embed="rId3">
            <a:alphaModFix/>
          </a:blip>
          <a:stretch>
            <a:fillRect/>
          </a:stretch>
        </p:blipFill>
        <p:spPr>
          <a:xfrm>
            <a:off x="4907950" y="1458475"/>
            <a:ext cx="3802081" cy="2851549"/>
          </a:xfrm>
          <a:prstGeom prst="rect">
            <a:avLst/>
          </a:prstGeom>
          <a:noFill/>
          <a:ln>
            <a:noFill/>
          </a:ln>
        </p:spPr>
      </p:pic>
      <p:sp>
        <p:nvSpPr>
          <p:cNvPr id="112" name="Google Shape;112;p19"/>
          <p:cNvSpPr txBox="1"/>
          <p:nvPr/>
        </p:nvSpPr>
        <p:spPr>
          <a:xfrm>
            <a:off x="-18000" y="4472225"/>
            <a:ext cx="9180000" cy="4464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700" i="1">
                <a:latin typeface="Space Mono"/>
                <a:ea typeface="Space Mono"/>
                <a:cs typeface="Space Mono"/>
                <a:sym typeface="Space Mono"/>
              </a:rPr>
              <a:t>if HTML is the body of a website, CSS is the clothing that it wears </a:t>
            </a:r>
            <a:endParaRPr sz="17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Effect transition="in" filter="fade">
                                      <p:cBhvr>
                                        <p:cTn id="7" dur="500"/>
                                        <p:tgtEl>
                                          <p:spTgt spid="1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0">
                                            <p:txEl>
                                              <p:pRg st="1" end="1"/>
                                            </p:txEl>
                                          </p:spTgt>
                                        </p:tgtEl>
                                        <p:attrNameLst>
                                          <p:attrName>style.visibility</p:attrName>
                                        </p:attrNameLst>
                                      </p:cBhvr>
                                      <p:to>
                                        <p:strVal val="visible"/>
                                      </p:to>
                                    </p:set>
                                    <p:animEffect transition="in" filter="fade">
                                      <p:cBhvr>
                                        <p:cTn id="12" dur="500"/>
                                        <p:tgtEl>
                                          <p:spTgt spid="1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0">
                                            <p:txEl>
                                              <p:pRg st="2" end="2"/>
                                            </p:txEl>
                                          </p:spTgt>
                                        </p:tgtEl>
                                        <p:attrNameLst>
                                          <p:attrName>style.visibility</p:attrName>
                                        </p:attrNameLst>
                                      </p:cBhvr>
                                      <p:to>
                                        <p:strVal val="visible"/>
                                      </p:to>
                                    </p:set>
                                    <p:animEffect transition="in" filter="fade">
                                      <p:cBhvr>
                                        <p:cTn id="17" dur="500"/>
                                        <p:tgtEl>
                                          <p:spTgt spid="11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0">
                                            <p:txEl>
                                              <p:pRg st="3" end="3"/>
                                            </p:txEl>
                                          </p:spTgt>
                                        </p:tgtEl>
                                        <p:attrNameLst>
                                          <p:attrName>style.visibility</p:attrName>
                                        </p:attrNameLst>
                                      </p:cBhvr>
                                      <p:to>
                                        <p:strVal val="visible"/>
                                      </p:to>
                                    </p:set>
                                    <p:animEffect transition="in" filter="fade">
                                      <p:cBhvr>
                                        <p:cTn id="22" dur="500"/>
                                        <p:tgtEl>
                                          <p:spTgt spid="11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0">
                                            <p:txEl>
                                              <p:pRg st="4" end="4"/>
                                            </p:txEl>
                                          </p:spTgt>
                                        </p:tgtEl>
                                        <p:attrNameLst>
                                          <p:attrName>style.visibility</p:attrName>
                                        </p:attrNameLst>
                                      </p:cBhvr>
                                      <p:to>
                                        <p:strVal val="visible"/>
                                      </p:to>
                                    </p:set>
                                    <p:animEffect transition="in" filter="fade">
                                      <p:cBhvr>
                                        <p:cTn id="27" dur="500"/>
                                        <p:tgtEl>
                                          <p:spTgt spid="11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2"/>
                                        </p:tgtEl>
                                        <p:attrNameLst>
                                          <p:attrName>style.visibility</p:attrName>
                                        </p:attrNameLst>
                                      </p:cBhvr>
                                      <p:to>
                                        <p:strVal val="visible"/>
                                      </p:to>
                                    </p:set>
                                    <p:animEffect transition="in" filter="fade">
                                      <p:cBhvr>
                                        <p:cTn id="32" dur="500"/>
                                        <p:tgtEl>
                                          <p:spTgt spid="112"/>
                                        </p:tgtEl>
                                      </p:cBhvr>
                                    </p:animEffect>
                                  </p:childTnLst>
                                </p:cTn>
                              </p:par>
                              <p:par>
                                <p:cTn id="33" presetID="10" presetClass="entr" presetSubtype="0" fill="hold" nodeType="withEffect">
                                  <p:stCondLst>
                                    <p:cond delay="0"/>
                                  </p:stCondLst>
                                  <p:childTnLst>
                                    <p:set>
                                      <p:cBhvr>
                                        <p:cTn id="34" dur="1" fill="hold">
                                          <p:stCondLst>
                                            <p:cond delay="0"/>
                                          </p:stCondLst>
                                        </p:cTn>
                                        <p:tgtEl>
                                          <p:spTgt spid="111"/>
                                        </p:tgtEl>
                                        <p:attrNameLst>
                                          <p:attrName>style.visibility</p:attrName>
                                        </p:attrNameLst>
                                      </p:cBhvr>
                                      <p:to>
                                        <p:strVal val="visible"/>
                                      </p:to>
                                    </p:set>
                                    <p:animEffect transition="in" filter="fade">
                                      <p:cBhvr>
                                        <p:cTn id="35"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Code-Along Activity</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build your own website!</a:t>
            </a:r>
          </a:p>
        </p:txBody>
      </p:sp>
    </p:spTree>
    <p:extLst>
      <p:ext uri="{BB962C8B-B14F-4D97-AF65-F5344CB8AC3E}">
        <p14:creationId xmlns:p14="http://schemas.microsoft.com/office/powerpoint/2010/main" val="16623096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B4FBDF"/>
        </a:solidFill>
        <a:effectLst/>
      </p:bgPr>
    </p:bg>
    <p:spTree>
      <p:nvGrpSpPr>
        <p:cNvPr id="1" name=""/>
        <p:cNvGrpSpPr/>
        <p:nvPr/>
      </p:nvGrpSpPr>
      <p:grpSpPr>
        <a:xfrm>
          <a:off x="0" y="0"/>
          <a:ext cx="0" cy="0"/>
          <a:chOff x="0" y="0"/>
          <a:chExt cx="0" cy="0"/>
        </a:xfrm>
      </p:grpSpPr>
      <p:pic>
        <p:nvPicPr>
          <p:cNvPr id="2050" name="Picture 2" descr="Glitch: The friendly community where everyone builds the web">
            <a:extLst>
              <a:ext uri="{FF2B5EF4-FFF2-40B4-BE49-F238E27FC236}">
                <a16:creationId xmlns:a16="http://schemas.microsoft.com/office/drawing/2014/main" id="{A5D1096D-0939-C59B-231D-D08CF72E85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1450"/>
            <a:ext cx="9144000" cy="48006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E03531E-0690-653D-42F1-BE09918A138E}"/>
              </a:ext>
            </a:extLst>
          </p:cNvPr>
          <p:cNvSpPr/>
          <p:nvPr/>
        </p:nvSpPr>
        <p:spPr>
          <a:xfrm>
            <a:off x="6965004" y="3706238"/>
            <a:ext cx="2178996" cy="14372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latin typeface="Space Mono" panose="02000509040000020004" pitchFamily="49" charset="0"/>
              </a:rPr>
              <a:t>The friendly community where everyone builds the web</a:t>
            </a:r>
          </a:p>
        </p:txBody>
      </p:sp>
    </p:spTree>
    <p:extLst>
      <p:ext uri="{BB962C8B-B14F-4D97-AF65-F5344CB8AC3E}">
        <p14:creationId xmlns:p14="http://schemas.microsoft.com/office/powerpoint/2010/main" val="273154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B4FBD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0B27188-DA20-016D-F7FC-8F167CAAC709}"/>
              </a:ext>
            </a:extLst>
          </p:cNvPr>
          <p:cNvPicPr>
            <a:picLocks noChangeAspect="1"/>
          </p:cNvPicPr>
          <p:nvPr/>
        </p:nvPicPr>
        <p:blipFill>
          <a:blip r:embed="rId2"/>
          <a:stretch>
            <a:fillRect/>
          </a:stretch>
        </p:blipFill>
        <p:spPr>
          <a:xfrm>
            <a:off x="0" y="2381"/>
            <a:ext cx="9144000" cy="5138737"/>
          </a:xfrm>
          <a:prstGeom prst="rect">
            <a:avLst/>
          </a:prstGeom>
        </p:spPr>
      </p:pic>
      <p:sp>
        <p:nvSpPr>
          <p:cNvPr id="7" name="Google Shape;109;p19">
            <a:extLst>
              <a:ext uri="{FF2B5EF4-FFF2-40B4-BE49-F238E27FC236}">
                <a16:creationId xmlns:a16="http://schemas.microsoft.com/office/drawing/2014/main" id="{150F5939-9E32-65DA-768C-82F96CD0C432}"/>
              </a:ext>
            </a:extLst>
          </p:cNvPr>
          <p:cNvSpPr txBox="1">
            <a:spLocks/>
          </p:cNvSpPr>
          <p:nvPr/>
        </p:nvSpPr>
        <p:spPr>
          <a:xfrm>
            <a:off x="156058" y="3774332"/>
            <a:ext cx="5330342" cy="80240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kumimoji="0" lang="en" sz="4800" b="1" i="0" u="none" strike="noStrike" kern="0" cap="none" spc="0" normalizeH="0" baseline="0" noProof="0" dirty="0">
                <a:ln>
                  <a:noFill/>
                </a:ln>
                <a:solidFill>
                  <a:srgbClr val="CF2525"/>
                </a:solidFill>
                <a:effectLst/>
                <a:uLnTx/>
                <a:uFillTx/>
                <a:latin typeface="Atomic Age"/>
                <a:sym typeface="Atomic Age"/>
              </a:rPr>
              <a:t>Glitch</a:t>
            </a:r>
            <a:r>
              <a:rPr kumimoji="0" lang="en" sz="4800" b="0" i="0" u="none" strike="noStrike" kern="0" cap="none" spc="0" normalizeH="0" baseline="0" noProof="0" dirty="0">
                <a:ln>
                  <a:noFill/>
                </a:ln>
                <a:solidFill>
                  <a:srgbClr val="CF2525"/>
                </a:solidFill>
                <a:effectLst/>
                <a:uLnTx/>
                <a:uFillTx/>
                <a:latin typeface="Atomic Age"/>
                <a:sym typeface="Atomic Age"/>
              </a:rPr>
              <a:t> </a:t>
            </a:r>
            <a:r>
              <a:rPr kumimoji="0" lang="en" sz="4800" b="1" i="0" u="none" strike="noStrike" kern="0" cap="none" spc="0" normalizeH="0" baseline="0" noProof="0" dirty="0">
                <a:ln>
                  <a:noFill/>
                </a:ln>
                <a:solidFill>
                  <a:srgbClr val="CF2525"/>
                </a:solidFill>
                <a:effectLst/>
                <a:uLnTx/>
                <a:uFillTx/>
                <a:latin typeface="Atomic Age"/>
                <a:sym typeface="Atomic Age"/>
              </a:rPr>
              <a:t>Overview</a:t>
            </a:r>
            <a:endParaRPr lang="en-US" sz="4800" b="1" dirty="0"/>
          </a:p>
        </p:txBody>
      </p:sp>
      <p:sp>
        <p:nvSpPr>
          <p:cNvPr id="8" name="Rectangle 7">
            <a:extLst>
              <a:ext uri="{FF2B5EF4-FFF2-40B4-BE49-F238E27FC236}">
                <a16:creationId xmlns:a16="http://schemas.microsoft.com/office/drawing/2014/main" id="{ED1937CF-0FFE-EE13-5847-19BD7027A9ED}"/>
              </a:ext>
            </a:extLst>
          </p:cNvPr>
          <p:cNvSpPr/>
          <p:nvPr/>
        </p:nvSpPr>
        <p:spPr>
          <a:xfrm>
            <a:off x="2509736" y="671209"/>
            <a:ext cx="3171217" cy="2889114"/>
          </a:xfrm>
          <a:prstGeom prst="rect">
            <a:avLst/>
          </a:prstGeom>
          <a:noFill/>
          <a:ln w="825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ABF20C9-AE41-782A-6BE5-2726C811F4DD}"/>
              </a:ext>
            </a:extLst>
          </p:cNvPr>
          <p:cNvSpPr/>
          <p:nvPr/>
        </p:nvSpPr>
        <p:spPr>
          <a:xfrm>
            <a:off x="5690679" y="671208"/>
            <a:ext cx="3375499" cy="4085618"/>
          </a:xfrm>
          <a:prstGeom prst="rect">
            <a:avLst/>
          </a:prstGeom>
          <a:noFill/>
          <a:ln w="8255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601EA37-B743-02FA-51D5-A6D9BA374734}"/>
              </a:ext>
            </a:extLst>
          </p:cNvPr>
          <p:cNvSpPr/>
          <p:nvPr/>
        </p:nvSpPr>
        <p:spPr>
          <a:xfrm>
            <a:off x="1" y="671209"/>
            <a:ext cx="2500008" cy="3103123"/>
          </a:xfrm>
          <a:prstGeom prst="rect">
            <a:avLst/>
          </a:prstGeom>
          <a:noFill/>
          <a:ln w="82550">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ED47877-3534-5DD0-52D6-721A98DA27C9}"/>
              </a:ext>
            </a:extLst>
          </p:cNvPr>
          <p:cNvSpPr txBox="1"/>
          <p:nvPr/>
        </p:nvSpPr>
        <p:spPr>
          <a:xfrm>
            <a:off x="3206807" y="3098658"/>
            <a:ext cx="2076209" cy="461665"/>
          </a:xfrm>
          <a:prstGeom prst="rect">
            <a:avLst/>
          </a:prstGeom>
          <a:noFill/>
        </p:spPr>
        <p:txBody>
          <a:bodyPr wrap="none" rtlCol="0">
            <a:spAutoFit/>
          </a:bodyPr>
          <a:lstStyle/>
          <a:p>
            <a:r>
              <a:rPr lang="en-US" sz="2400" b="1" dirty="0">
                <a:solidFill>
                  <a:schemeClr val="accent1"/>
                </a:solidFill>
                <a:latin typeface="Space Mono" panose="02000509040000020004" pitchFamily="49" charset="0"/>
              </a:rPr>
              <a:t>Write code</a:t>
            </a:r>
          </a:p>
        </p:txBody>
      </p:sp>
      <p:sp>
        <p:nvSpPr>
          <p:cNvPr id="12" name="TextBox 11">
            <a:extLst>
              <a:ext uri="{FF2B5EF4-FFF2-40B4-BE49-F238E27FC236}">
                <a16:creationId xmlns:a16="http://schemas.microsoft.com/office/drawing/2014/main" id="{4CC16F54-2736-0FB2-9018-195502D18A10}"/>
              </a:ext>
            </a:extLst>
          </p:cNvPr>
          <p:cNvSpPr txBox="1"/>
          <p:nvPr/>
        </p:nvSpPr>
        <p:spPr>
          <a:xfrm>
            <a:off x="4953173" y="4747548"/>
            <a:ext cx="3211135" cy="461665"/>
          </a:xfrm>
          <a:prstGeom prst="rect">
            <a:avLst/>
          </a:prstGeom>
          <a:noFill/>
        </p:spPr>
        <p:txBody>
          <a:bodyPr wrap="none" rtlCol="0">
            <a:spAutoFit/>
          </a:bodyPr>
          <a:lstStyle/>
          <a:p>
            <a:r>
              <a:rPr lang="en-US" sz="2400" b="1" dirty="0">
                <a:solidFill>
                  <a:schemeClr val="accent6"/>
                </a:solidFill>
                <a:latin typeface="Space Mono" panose="02000509040000020004" pitchFamily="49" charset="0"/>
              </a:rPr>
              <a:t>Preview the site</a:t>
            </a:r>
          </a:p>
        </p:txBody>
      </p:sp>
      <p:sp>
        <p:nvSpPr>
          <p:cNvPr id="13" name="TextBox 12">
            <a:extLst>
              <a:ext uri="{FF2B5EF4-FFF2-40B4-BE49-F238E27FC236}">
                <a16:creationId xmlns:a16="http://schemas.microsoft.com/office/drawing/2014/main" id="{D26784FE-4CD1-E058-3AB5-B367A262C077}"/>
              </a:ext>
            </a:extLst>
          </p:cNvPr>
          <p:cNvSpPr txBox="1"/>
          <p:nvPr/>
        </p:nvSpPr>
        <p:spPr>
          <a:xfrm>
            <a:off x="954130" y="2115766"/>
            <a:ext cx="1453466" cy="830997"/>
          </a:xfrm>
          <a:prstGeom prst="rect">
            <a:avLst/>
          </a:prstGeom>
          <a:noFill/>
        </p:spPr>
        <p:txBody>
          <a:bodyPr wrap="square" rtlCol="0">
            <a:spAutoFit/>
          </a:bodyPr>
          <a:lstStyle/>
          <a:p>
            <a:r>
              <a:rPr lang="en-US" sz="2400" b="1" dirty="0">
                <a:solidFill>
                  <a:schemeClr val="accent4"/>
                </a:solidFill>
                <a:latin typeface="Space Mono" panose="02000509040000020004" pitchFamily="49" charset="0"/>
              </a:rPr>
              <a:t>Manage files</a:t>
            </a:r>
          </a:p>
        </p:txBody>
      </p:sp>
      <p:sp>
        <p:nvSpPr>
          <p:cNvPr id="14" name="Rectangle 13">
            <a:extLst>
              <a:ext uri="{FF2B5EF4-FFF2-40B4-BE49-F238E27FC236}">
                <a16:creationId xmlns:a16="http://schemas.microsoft.com/office/drawing/2014/main" id="{86FE6262-6A27-5F5A-4B82-471DA88D8A41}"/>
              </a:ext>
            </a:extLst>
          </p:cNvPr>
          <p:cNvSpPr/>
          <p:nvPr/>
        </p:nvSpPr>
        <p:spPr>
          <a:xfrm>
            <a:off x="8190688" y="671207"/>
            <a:ext cx="340469" cy="389107"/>
          </a:xfrm>
          <a:prstGeom prst="rect">
            <a:avLst/>
          </a:prstGeom>
          <a:noFill/>
          <a:ln w="698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E4D38514-4820-2D97-CFBB-1B24C6165CBA}"/>
              </a:ext>
            </a:extLst>
          </p:cNvPr>
          <p:cNvSpPr txBox="1"/>
          <p:nvPr/>
        </p:nvSpPr>
        <p:spPr>
          <a:xfrm>
            <a:off x="8073509" y="79892"/>
            <a:ext cx="1070491" cy="523220"/>
          </a:xfrm>
          <a:prstGeom prst="rect">
            <a:avLst/>
          </a:prstGeom>
          <a:noFill/>
        </p:spPr>
        <p:txBody>
          <a:bodyPr wrap="square" rtlCol="0">
            <a:spAutoFit/>
          </a:bodyPr>
          <a:lstStyle/>
          <a:p>
            <a:r>
              <a:rPr lang="en-US" b="1" dirty="0">
                <a:solidFill>
                  <a:schemeClr val="tx1"/>
                </a:solidFill>
                <a:latin typeface="Space Mono" panose="02000509040000020004" pitchFamily="49" charset="0"/>
              </a:rPr>
              <a:t>Update preview</a:t>
            </a:r>
          </a:p>
        </p:txBody>
      </p:sp>
      <p:sp>
        <p:nvSpPr>
          <p:cNvPr id="16" name="Rectangle 15">
            <a:extLst>
              <a:ext uri="{FF2B5EF4-FFF2-40B4-BE49-F238E27FC236}">
                <a16:creationId xmlns:a16="http://schemas.microsoft.com/office/drawing/2014/main" id="{EDA2FD33-9368-552A-C763-7EA0AA16503A}"/>
              </a:ext>
            </a:extLst>
          </p:cNvPr>
          <p:cNvSpPr/>
          <p:nvPr/>
        </p:nvSpPr>
        <p:spPr>
          <a:xfrm>
            <a:off x="3850359" y="4747548"/>
            <a:ext cx="1024992" cy="389107"/>
          </a:xfrm>
          <a:prstGeom prst="rect">
            <a:avLst/>
          </a:prstGeom>
          <a:noFill/>
          <a:ln w="698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FEA00B1-80A3-50A1-0454-A2296FD6751B}"/>
              </a:ext>
            </a:extLst>
          </p:cNvPr>
          <p:cNvSpPr txBox="1"/>
          <p:nvPr/>
        </p:nvSpPr>
        <p:spPr>
          <a:xfrm>
            <a:off x="3894357" y="4449049"/>
            <a:ext cx="1786596" cy="307777"/>
          </a:xfrm>
          <a:prstGeom prst="rect">
            <a:avLst/>
          </a:prstGeom>
          <a:noFill/>
        </p:spPr>
        <p:txBody>
          <a:bodyPr wrap="square" rtlCol="0">
            <a:spAutoFit/>
          </a:bodyPr>
          <a:lstStyle/>
          <a:p>
            <a:r>
              <a:rPr lang="en-US" b="1" dirty="0">
                <a:solidFill>
                  <a:schemeClr val="tx1"/>
                </a:solidFill>
                <a:latin typeface="Space Mono" panose="02000509040000020004" pitchFamily="49" charset="0"/>
              </a:rPr>
              <a:t>Open preview</a:t>
            </a:r>
          </a:p>
        </p:txBody>
      </p:sp>
    </p:spTree>
    <p:extLst>
      <p:ext uri="{BB962C8B-B14F-4D97-AF65-F5344CB8AC3E}">
        <p14:creationId xmlns:p14="http://schemas.microsoft.com/office/powerpoint/2010/main" val="1288578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p:bldP spid="12" grpId="0"/>
      <p:bldP spid="13" grpId="0"/>
      <p:bldP spid="14" grpId="0" animBg="1"/>
      <p:bldP spid="15" grpId="0"/>
      <p:bldP spid="16" grpId="0" animBg="1"/>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79C50-27CC-3AC5-B8D7-4DAFD0883B39}"/>
              </a:ext>
            </a:extLst>
          </p:cNvPr>
          <p:cNvSpPr>
            <a:spLocks noGrp="1"/>
          </p:cNvSpPr>
          <p:nvPr>
            <p:ph type="title"/>
          </p:nvPr>
        </p:nvSpPr>
        <p:spPr/>
        <p:txBody>
          <a:bodyPr>
            <a:normAutofit fontScale="90000"/>
          </a:bodyPr>
          <a:lstStyle/>
          <a:p>
            <a:r>
              <a:rPr lang="en-US" dirty="0"/>
              <a:t>Getting Started</a:t>
            </a:r>
          </a:p>
        </p:txBody>
      </p:sp>
      <p:sp>
        <p:nvSpPr>
          <p:cNvPr id="3" name="Text Placeholder 2">
            <a:extLst>
              <a:ext uri="{FF2B5EF4-FFF2-40B4-BE49-F238E27FC236}">
                <a16:creationId xmlns:a16="http://schemas.microsoft.com/office/drawing/2014/main" id="{1397B983-0317-6386-F0DB-4C19C810A1C9}"/>
              </a:ext>
            </a:extLst>
          </p:cNvPr>
          <p:cNvSpPr>
            <a:spLocks noGrp="1"/>
          </p:cNvSpPr>
          <p:nvPr>
            <p:ph type="body" idx="1"/>
          </p:nvPr>
        </p:nvSpPr>
        <p:spPr>
          <a:xfrm>
            <a:off x="311700" y="1152475"/>
            <a:ext cx="8520600" cy="3416400"/>
          </a:xfrm>
        </p:spPr>
        <p:txBody>
          <a:bodyPr/>
          <a:lstStyle/>
          <a:p>
            <a:endParaRPr lang="en-US" dirty="0"/>
          </a:p>
          <a:p>
            <a:pPr>
              <a:buAutoNum type="arabicPeriod"/>
            </a:pPr>
            <a:r>
              <a:rPr lang="en-US" dirty="0"/>
              <a:t>Go to the camp homepage</a:t>
            </a:r>
          </a:p>
          <a:p>
            <a:pPr>
              <a:buAutoNum type="arabicPeriod"/>
            </a:pPr>
            <a:endParaRPr lang="en-US" dirty="0"/>
          </a:p>
        </p:txBody>
      </p:sp>
    </p:spTree>
    <p:extLst>
      <p:ext uri="{BB962C8B-B14F-4D97-AF65-F5344CB8AC3E}">
        <p14:creationId xmlns:p14="http://schemas.microsoft.com/office/powerpoint/2010/main" val="144267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432F69-CB8E-F799-EF2E-6AFB78359426}"/>
              </a:ext>
            </a:extLst>
          </p:cNvPr>
          <p:cNvSpPr>
            <a:spLocks noGrp="1"/>
          </p:cNvSpPr>
          <p:nvPr>
            <p:ph type="body" idx="1"/>
          </p:nvPr>
        </p:nvSpPr>
        <p:spPr>
          <a:xfrm>
            <a:off x="311700" y="0"/>
            <a:ext cx="3999900" cy="5143500"/>
          </a:xfrm>
        </p:spPr>
        <p:txBody>
          <a:bodyPr anchor="ctr">
            <a:normAutofit/>
          </a:bodyPr>
          <a:lstStyle/>
          <a:p>
            <a:pPr marL="139700" indent="0">
              <a:buNone/>
            </a:pPr>
            <a:r>
              <a:rPr lang="en-US" sz="7200" dirty="0">
                <a:solidFill>
                  <a:schemeClr val="tx1"/>
                </a:solidFill>
                <a:latin typeface="Atomic Age" panose="020B0604020202020204" charset="0"/>
              </a:rPr>
              <a:t>Agenda</a:t>
            </a:r>
          </a:p>
        </p:txBody>
      </p:sp>
      <p:sp>
        <p:nvSpPr>
          <p:cNvPr id="4" name="Text Placeholder 3">
            <a:extLst>
              <a:ext uri="{FF2B5EF4-FFF2-40B4-BE49-F238E27FC236}">
                <a16:creationId xmlns:a16="http://schemas.microsoft.com/office/drawing/2014/main" id="{4E158418-496F-258B-8A1C-C55450F87386}"/>
              </a:ext>
            </a:extLst>
          </p:cNvPr>
          <p:cNvSpPr>
            <a:spLocks noGrp="1"/>
          </p:cNvSpPr>
          <p:nvPr>
            <p:ph type="body" idx="2"/>
          </p:nvPr>
        </p:nvSpPr>
        <p:spPr>
          <a:xfrm>
            <a:off x="4832400" y="0"/>
            <a:ext cx="3999900" cy="5143500"/>
          </a:xfrm>
        </p:spPr>
        <p:txBody>
          <a:bodyPr anchor="ctr">
            <a:normAutofit/>
          </a:bodyPr>
          <a:lstStyle/>
          <a:p>
            <a:pPr marL="482600" indent="-342900">
              <a:buAutoNum type="arabicPeriod"/>
            </a:pPr>
            <a:r>
              <a:rPr lang="en-US" sz="3200" dirty="0">
                <a:latin typeface="Space Mono" panose="02000509040000020004" pitchFamily="49" charset="0"/>
              </a:rPr>
              <a:t>Icebreaker</a:t>
            </a:r>
          </a:p>
          <a:p>
            <a:pPr marL="482600" indent="-342900">
              <a:buAutoNum type="arabicPeriod"/>
            </a:pPr>
            <a:r>
              <a:rPr lang="en-US" sz="3200" dirty="0">
                <a:latin typeface="Space Mono" panose="02000509040000020004" pitchFamily="49" charset="0"/>
              </a:rPr>
              <a:t>Presentation</a:t>
            </a:r>
          </a:p>
          <a:p>
            <a:pPr marL="482600" indent="-342900">
              <a:buAutoNum type="arabicPeriod"/>
            </a:pPr>
            <a:r>
              <a:rPr lang="en-US" sz="3200" dirty="0">
                <a:latin typeface="Space Mono" panose="02000509040000020004" pitchFamily="49" charset="0"/>
              </a:rPr>
              <a:t>Code-Along</a:t>
            </a:r>
          </a:p>
          <a:p>
            <a:pPr marL="482600" indent="-342900">
              <a:buAutoNum type="arabicPeriod"/>
            </a:pPr>
            <a:r>
              <a:rPr lang="en-US" sz="3200" dirty="0">
                <a:latin typeface="Space Mono" panose="02000509040000020004" pitchFamily="49" charset="0"/>
              </a:rPr>
              <a:t>Customization</a:t>
            </a:r>
          </a:p>
          <a:p>
            <a:pPr marL="482600" indent="-342900">
              <a:buAutoNum type="arabicPeriod"/>
            </a:pPr>
            <a:r>
              <a:rPr lang="en-US" sz="3200" dirty="0">
                <a:latin typeface="Space Mono" panose="02000509040000020004" pitchFamily="49" charset="0"/>
              </a:rPr>
              <a:t>Site Sharing</a:t>
            </a:r>
          </a:p>
          <a:p>
            <a:pPr marL="482600" indent="-342900">
              <a:buAutoNum type="arabicPeriod"/>
            </a:pPr>
            <a:r>
              <a:rPr lang="en-US" sz="3200" dirty="0">
                <a:latin typeface="Space Mono" panose="02000509040000020004" pitchFamily="49" charset="0"/>
              </a:rPr>
              <a:t>Blooket</a:t>
            </a:r>
          </a:p>
        </p:txBody>
      </p:sp>
    </p:spTree>
    <p:extLst>
      <p:ext uri="{BB962C8B-B14F-4D97-AF65-F5344CB8AC3E}">
        <p14:creationId xmlns:p14="http://schemas.microsoft.com/office/powerpoint/2010/main" val="33655329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79C50-27CC-3AC5-B8D7-4DAFD0883B39}"/>
              </a:ext>
            </a:extLst>
          </p:cNvPr>
          <p:cNvSpPr>
            <a:spLocks noGrp="1"/>
          </p:cNvSpPr>
          <p:nvPr>
            <p:ph type="title"/>
          </p:nvPr>
        </p:nvSpPr>
        <p:spPr/>
        <p:txBody>
          <a:bodyPr>
            <a:normAutofit fontScale="90000"/>
          </a:bodyPr>
          <a:lstStyle/>
          <a:p>
            <a:r>
              <a:rPr lang="en-US" dirty="0"/>
              <a:t>Icebreaker Activity: </a:t>
            </a:r>
            <a:r>
              <a:rPr lang="en-US" dirty="0" err="1"/>
              <a:t>Coolors</a:t>
            </a:r>
            <a:endParaRPr lang="en-US" dirty="0"/>
          </a:p>
        </p:txBody>
      </p:sp>
      <p:pic>
        <p:nvPicPr>
          <p:cNvPr id="1026" name="Picture 2" descr="RGB color model - Wikipedia">
            <a:extLst>
              <a:ext uri="{FF2B5EF4-FFF2-40B4-BE49-F238E27FC236}">
                <a16:creationId xmlns:a16="http://schemas.microsoft.com/office/drawing/2014/main" id="{312952A1-01FC-E896-CCEB-95ABA1F934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00" y="1669694"/>
            <a:ext cx="2966604" cy="289918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9105C0-2DE2-98CD-D77B-8B894F1BC744}"/>
              </a:ext>
            </a:extLst>
          </p:cNvPr>
          <p:cNvSpPr txBox="1"/>
          <p:nvPr/>
        </p:nvSpPr>
        <p:spPr>
          <a:xfrm>
            <a:off x="311700" y="1013975"/>
            <a:ext cx="8318303" cy="276999"/>
          </a:xfrm>
          <a:prstGeom prst="rect">
            <a:avLst/>
          </a:prstGeom>
          <a:noFill/>
        </p:spPr>
        <p:txBody>
          <a:bodyPr wrap="none" rtlCol="0">
            <a:spAutoFit/>
          </a:bodyPr>
          <a:lstStyle/>
          <a:p>
            <a:r>
              <a:rPr lang="en-US" sz="1200" i="1" dirty="0">
                <a:latin typeface="Space Mono" panose="02000509040000020004" pitchFamily="49" charset="0"/>
              </a:rPr>
              <a:t>Every color on the web can be represented by the amount of </a:t>
            </a:r>
            <a:r>
              <a:rPr lang="en-US" sz="1200" b="1" i="1" dirty="0">
                <a:solidFill>
                  <a:srgbClr val="FF0000"/>
                </a:solidFill>
                <a:latin typeface="Space Mono" panose="02000509040000020004" pitchFamily="49" charset="0"/>
              </a:rPr>
              <a:t>Red</a:t>
            </a:r>
            <a:r>
              <a:rPr lang="en-US" sz="1200" i="1" dirty="0">
                <a:latin typeface="Space Mono" panose="02000509040000020004" pitchFamily="49" charset="0"/>
              </a:rPr>
              <a:t>, </a:t>
            </a:r>
            <a:r>
              <a:rPr lang="en-US" sz="1200" b="1" i="1" dirty="0">
                <a:solidFill>
                  <a:schemeClr val="accent6"/>
                </a:solidFill>
                <a:latin typeface="Space Mono" panose="02000509040000020004" pitchFamily="49" charset="0"/>
              </a:rPr>
              <a:t>Green</a:t>
            </a:r>
            <a:r>
              <a:rPr lang="en-US" sz="1200" i="1" dirty="0">
                <a:latin typeface="Space Mono" panose="02000509040000020004" pitchFamily="49" charset="0"/>
              </a:rPr>
              <a:t>, and </a:t>
            </a:r>
            <a:r>
              <a:rPr lang="en-US" sz="1200" b="1" i="1" dirty="0">
                <a:solidFill>
                  <a:schemeClr val="accent1"/>
                </a:solidFill>
                <a:latin typeface="Space Mono" panose="02000509040000020004" pitchFamily="49" charset="0"/>
              </a:rPr>
              <a:t>Blue</a:t>
            </a:r>
            <a:r>
              <a:rPr lang="en-US" sz="1200" i="1" dirty="0">
                <a:latin typeface="Space Mono" panose="02000509040000020004" pitchFamily="49" charset="0"/>
              </a:rPr>
              <a:t> in it!</a:t>
            </a:r>
          </a:p>
        </p:txBody>
      </p:sp>
      <p:sp>
        <p:nvSpPr>
          <p:cNvPr id="6" name="Text Placeholder 5">
            <a:extLst>
              <a:ext uri="{FF2B5EF4-FFF2-40B4-BE49-F238E27FC236}">
                <a16:creationId xmlns:a16="http://schemas.microsoft.com/office/drawing/2014/main" id="{DC2188A5-CC88-4BFC-4254-1A0D7283F1E7}"/>
              </a:ext>
            </a:extLst>
          </p:cNvPr>
          <p:cNvSpPr>
            <a:spLocks noGrp="1"/>
          </p:cNvSpPr>
          <p:nvPr>
            <p:ph type="body" idx="1"/>
          </p:nvPr>
        </p:nvSpPr>
        <p:spPr>
          <a:xfrm>
            <a:off x="3278304" y="1290972"/>
            <a:ext cx="5553996" cy="3679861"/>
          </a:xfrm>
        </p:spPr>
        <p:txBody>
          <a:bodyPr>
            <a:normAutofit/>
          </a:bodyPr>
          <a:lstStyle/>
          <a:p>
            <a:pPr marL="114300" indent="0">
              <a:buNone/>
            </a:pPr>
            <a:r>
              <a:rPr lang="en-US" sz="3600" b="1" u="sng" dirty="0"/>
              <a:t>bit.ly/</a:t>
            </a:r>
            <a:r>
              <a:rPr lang="en-US" sz="3600" b="1" u="sng" dirty="0" err="1"/>
              <a:t>hytechcamps</a:t>
            </a:r>
            <a:endParaRPr lang="en-US" sz="3600" b="1" u="sng" dirty="0"/>
          </a:p>
          <a:p>
            <a:pPr marL="114300" indent="0">
              <a:buNone/>
            </a:pPr>
            <a:endParaRPr lang="en-US" sz="2400" dirty="0"/>
          </a:p>
          <a:p>
            <a:pPr marL="571500" indent="-457200">
              <a:buAutoNum type="arabicPeriod"/>
            </a:pPr>
            <a:r>
              <a:rPr lang="en-US" sz="2400" dirty="0"/>
              <a:t>Click </a:t>
            </a:r>
            <a:r>
              <a:rPr lang="en-US" sz="2400" b="1" dirty="0"/>
              <a:t>Building Websites</a:t>
            </a:r>
          </a:p>
          <a:p>
            <a:pPr marL="571500" indent="-457200">
              <a:buAutoNum type="arabicPeriod"/>
            </a:pPr>
            <a:r>
              <a:rPr lang="en-US" sz="2400" dirty="0"/>
              <a:t>Go to </a:t>
            </a:r>
            <a:r>
              <a:rPr lang="en-US" sz="2400" b="1" dirty="0" err="1"/>
              <a:t>Coolors</a:t>
            </a:r>
            <a:endParaRPr lang="en-US" sz="2400" b="1" dirty="0"/>
          </a:p>
          <a:p>
            <a:pPr marL="571500" indent="-457200">
              <a:buAutoNum type="arabicPeriod"/>
            </a:pPr>
            <a:r>
              <a:rPr lang="en-US" sz="2400" dirty="0"/>
              <a:t>Create a Color Scheme</a:t>
            </a:r>
          </a:p>
          <a:p>
            <a:pPr marL="571500" indent="-457200">
              <a:buAutoNum type="arabicPeriod"/>
            </a:pPr>
            <a:r>
              <a:rPr lang="en-US" sz="2400" dirty="0"/>
              <a:t>Copy the link</a:t>
            </a:r>
          </a:p>
          <a:p>
            <a:pPr marL="571500" indent="-457200">
              <a:buAutoNum type="arabicPeriod"/>
            </a:pPr>
            <a:r>
              <a:rPr lang="en-US" sz="2400" dirty="0"/>
              <a:t>Submit the form</a:t>
            </a:r>
          </a:p>
          <a:p>
            <a:pPr marL="628650" indent="-514350">
              <a:buAutoNum type="arabicPeriod"/>
            </a:pPr>
            <a:endParaRPr lang="en-US" sz="3200" dirty="0"/>
          </a:p>
        </p:txBody>
      </p:sp>
    </p:spTree>
    <p:extLst>
      <p:ext uri="{BB962C8B-B14F-4D97-AF65-F5344CB8AC3E}">
        <p14:creationId xmlns:p14="http://schemas.microsoft.com/office/powerpoint/2010/main" val="2009662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Building Websites</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learn about the web!</a:t>
            </a:r>
          </a:p>
        </p:txBody>
      </p:sp>
    </p:spTree>
    <p:extLst>
      <p:ext uri="{BB962C8B-B14F-4D97-AF65-F5344CB8AC3E}">
        <p14:creationId xmlns:p14="http://schemas.microsoft.com/office/powerpoint/2010/main" val="847820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body" idx="1"/>
          </p:nvPr>
        </p:nvSpPr>
        <p:spPr>
          <a:xfrm>
            <a:off x="1345675" y="240400"/>
            <a:ext cx="71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4800" b="1"/>
              <a:t>raise your hand</a:t>
            </a:r>
            <a:r>
              <a:rPr lang="en" sz="4800"/>
              <a:t> if you have ever been to a website.</a:t>
            </a:r>
            <a:endParaRPr sz="4800"/>
          </a:p>
        </p:txBody>
      </p:sp>
      <p:sp>
        <p:nvSpPr>
          <p:cNvPr id="62" name="Google Shape;62;p14"/>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4"/>
          <p:cNvPicPr preferRelativeResize="0"/>
          <p:nvPr/>
        </p:nvPicPr>
        <p:blipFill>
          <a:blip r:embed="rId3">
            <a:alphaModFix/>
          </a:blip>
          <a:stretch>
            <a:fillRect/>
          </a:stretch>
        </p:blipFill>
        <p:spPr>
          <a:xfrm>
            <a:off x="6487376" y="2078325"/>
            <a:ext cx="2535175" cy="4428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51775" y="-134575"/>
            <a:ext cx="4317900" cy="20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one example:</a:t>
            </a:r>
            <a:r>
              <a:rPr lang="en" sz="4800"/>
              <a:t> </a:t>
            </a:r>
            <a:r>
              <a:rPr lang="en" sz="6000" b="1"/>
              <a:t>Wikipedia</a:t>
            </a:r>
            <a:endParaRPr sz="6000" b="1"/>
          </a:p>
        </p:txBody>
      </p:sp>
      <p:sp>
        <p:nvSpPr>
          <p:cNvPr id="69" name="Google Shape;69;p15"/>
          <p:cNvSpPr txBox="1">
            <a:spLocks noGrp="1"/>
          </p:cNvSpPr>
          <p:nvPr>
            <p:ph type="body" idx="1"/>
          </p:nvPr>
        </p:nvSpPr>
        <p:spPr>
          <a:xfrm>
            <a:off x="451775" y="1846575"/>
            <a:ext cx="4317900" cy="2864400"/>
          </a:xfrm>
          <a:prstGeom prst="rect">
            <a:avLst/>
          </a:prstGeom>
        </p:spPr>
        <p:txBody>
          <a:bodyPr spcFirstLastPara="1" wrap="square" lIns="91425" tIns="91425" rIns="91425" bIns="91425" anchor="t" anchorCtr="0">
            <a:normAutofit fontScale="92500" lnSpcReduction="20000"/>
          </a:bodyPr>
          <a:lstStyle/>
          <a:p>
            <a:pPr marL="457200" lvl="0" indent="-325755" algn="l" rtl="0">
              <a:spcBef>
                <a:spcPts val="0"/>
              </a:spcBef>
              <a:spcAft>
                <a:spcPts val="0"/>
              </a:spcAft>
              <a:buSzPct val="100000"/>
              <a:buAutoNum type="arabicPeriod"/>
            </a:pPr>
            <a:r>
              <a:rPr lang="en"/>
              <a:t>open Google Chrome</a:t>
            </a:r>
            <a:endParaRPr/>
          </a:p>
          <a:p>
            <a:pPr marL="457200" lvl="0" indent="0" algn="l" rtl="0">
              <a:spcBef>
                <a:spcPts val="1200"/>
              </a:spcBef>
              <a:spcAft>
                <a:spcPts val="0"/>
              </a:spcAft>
              <a:buNone/>
            </a:pPr>
            <a:endParaRPr sz="150"/>
          </a:p>
          <a:p>
            <a:pPr marL="457200" lvl="0" indent="-325755" algn="l" rtl="0">
              <a:spcBef>
                <a:spcPts val="1200"/>
              </a:spcBef>
              <a:spcAft>
                <a:spcPts val="0"/>
              </a:spcAft>
              <a:buSzPct val="100000"/>
              <a:buAutoNum type="arabicPeriod"/>
            </a:pPr>
            <a:r>
              <a:rPr lang="en"/>
              <a:t>visit a page for a movie like </a:t>
            </a:r>
            <a:r>
              <a:rPr lang="en" b="1" u="sng">
                <a:solidFill>
                  <a:schemeClr val="hlink"/>
                </a:solidFill>
                <a:hlinkClick r:id="rId3"/>
              </a:rPr>
              <a:t>2001: A Space Odyssey</a:t>
            </a:r>
            <a:endParaRPr b="1"/>
          </a:p>
          <a:p>
            <a:pPr marL="457200" lvl="0" indent="0" algn="l" rtl="0">
              <a:spcBef>
                <a:spcPts val="1200"/>
              </a:spcBef>
              <a:spcAft>
                <a:spcPts val="0"/>
              </a:spcAft>
              <a:buNone/>
            </a:pPr>
            <a:endParaRPr sz="150" b="1"/>
          </a:p>
          <a:p>
            <a:pPr marL="457200" lvl="0" indent="-325755" algn="l" rtl="0">
              <a:spcBef>
                <a:spcPts val="1200"/>
              </a:spcBef>
              <a:spcAft>
                <a:spcPts val="0"/>
              </a:spcAft>
              <a:buSzPct val="100000"/>
              <a:buAutoNum type="arabicPeriod"/>
            </a:pPr>
            <a:r>
              <a:rPr lang="en"/>
              <a:t>right click and select the </a:t>
            </a:r>
            <a:r>
              <a:rPr lang="en" b="1"/>
              <a:t>View page source</a:t>
            </a:r>
            <a:r>
              <a:rPr lang="en"/>
              <a:t> option</a:t>
            </a:r>
            <a:endParaRPr/>
          </a:p>
          <a:p>
            <a:pPr marL="457200" lvl="0" indent="0" algn="l" rtl="0">
              <a:spcBef>
                <a:spcPts val="1200"/>
              </a:spcBef>
              <a:spcAft>
                <a:spcPts val="0"/>
              </a:spcAft>
              <a:buNone/>
            </a:pPr>
            <a:endParaRPr sz="100"/>
          </a:p>
          <a:p>
            <a:pPr marL="457200" lvl="0" indent="-325755" algn="l" rtl="0">
              <a:spcBef>
                <a:spcPts val="1200"/>
              </a:spcBef>
              <a:spcAft>
                <a:spcPts val="0"/>
              </a:spcAft>
              <a:buSzPct val="100000"/>
              <a:buAutoNum type="arabicPeriod"/>
            </a:pPr>
            <a:r>
              <a:rPr lang="en"/>
              <a:t>look at the </a:t>
            </a:r>
            <a:r>
              <a:rPr lang="en" b="1"/>
              <a:t>HTML code</a:t>
            </a:r>
            <a:r>
              <a:rPr lang="en"/>
              <a:t> that powers the site!</a:t>
            </a:r>
            <a:endParaRPr/>
          </a:p>
        </p:txBody>
      </p:sp>
      <p:pic>
        <p:nvPicPr>
          <p:cNvPr id="70" name="Google Shape;70;p15"/>
          <p:cNvPicPr preferRelativeResize="0"/>
          <p:nvPr/>
        </p:nvPicPr>
        <p:blipFill>
          <a:blip r:embed="rId4">
            <a:alphaModFix/>
          </a:blip>
          <a:stretch>
            <a:fillRect/>
          </a:stretch>
        </p:blipFill>
        <p:spPr>
          <a:xfrm>
            <a:off x="5131786" y="0"/>
            <a:ext cx="3471429"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882275" y="174350"/>
            <a:ext cx="79935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a:t>HTML</a:t>
            </a:r>
            <a:endParaRPr sz="7200" b="1"/>
          </a:p>
        </p:txBody>
      </p:sp>
      <p:sp>
        <p:nvSpPr>
          <p:cNvPr id="76" name="Google Shape;76;p16"/>
          <p:cNvSpPr txBox="1">
            <a:spLocks noGrp="1"/>
          </p:cNvSpPr>
          <p:nvPr>
            <p:ph type="body" idx="1"/>
          </p:nvPr>
        </p:nvSpPr>
        <p:spPr>
          <a:xfrm>
            <a:off x="1098450" y="1644725"/>
            <a:ext cx="7734000" cy="29241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2400" b="1"/>
              <a:t>HTML</a:t>
            </a:r>
            <a:r>
              <a:rPr lang="en" sz="2400"/>
              <a:t> stands for </a:t>
            </a:r>
            <a:r>
              <a:rPr lang="en" sz="2400" b="1"/>
              <a:t>H</a:t>
            </a:r>
            <a:r>
              <a:rPr lang="en" sz="2400"/>
              <a:t>yper</a:t>
            </a:r>
            <a:r>
              <a:rPr lang="en" sz="2400" b="1"/>
              <a:t>T</a:t>
            </a:r>
            <a:r>
              <a:rPr lang="en" sz="2400"/>
              <a:t>ext </a:t>
            </a:r>
            <a:r>
              <a:rPr lang="en" sz="2400" b="1"/>
              <a:t>M</a:t>
            </a:r>
            <a:r>
              <a:rPr lang="en" sz="2400"/>
              <a:t>arkup </a:t>
            </a:r>
            <a:r>
              <a:rPr lang="en" sz="2400" b="1"/>
              <a:t>L</a:t>
            </a:r>
            <a:r>
              <a:rPr lang="en" sz="2400"/>
              <a:t>anguage.</a:t>
            </a:r>
            <a:endParaRPr sz="2400"/>
          </a:p>
          <a:p>
            <a:pPr marL="0" lvl="0" indent="0" algn="l" rtl="0">
              <a:spcBef>
                <a:spcPts val="1200"/>
              </a:spcBef>
              <a:spcAft>
                <a:spcPts val="0"/>
              </a:spcAft>
              <a:buNone/>
            </a:pPr>
            <a:endParaRPr sz="2400"/>
          </a:p>
          <a:p>
            <a:pPr marL="0" lvl="0" indent="0" algn="l" rtl="0">
              <a:spcBef>
                <a:spcPts val="1200"/>
              </a:spcBef>
              <a:spcAft>
                <a:spcPts val="0"/>
              </a:spcAft>
              <a:buNone/>
            </a:pPr>
            <a:r>
              <a:rPr lang="en" sz="2400"/>
              <a:t>you can use HTML to build websites.</a:t>
            </a:r>
            <a:endParaRPr sz="2400"/>
          </a:p>
          <a:p>
            <a:pPr marL="0" lvl="0" indent="0" algn="l" rtl="0">
              <a:spcBef>
                <a:spcPts val="1200"/>
              </a:spcBef>
              <a:spcAft>
                <a:spcPts val="0"/>
              </a:spcAft>
              <a:buNone/>
            </a:pPr>
            <a:endParaRPr sz="2400"/>
          </a:p>
          <a:p>
            <a:pPr marL="0" lvl="0" indent="0" algn="l" rtl="0">
              <a:spcBef>
                <a:spcPts val="1200"/>
              </a:spcBef>
              <a:spcAft>
                <a:spcPts val="1200"/>
              </a:spcAft>
              <a:buNone/>
            </a:pPr>
            <a:r>
              <a:rPr lang="en"/>
              <a:t>web browsers (like Google Chrome) take an HTML document and turn it into a nice looking page.</a:t>
            </a:r>
            <a:endParaRPr/>
          </a:p>
        </p:txBody>
      </p:sp>
      <p:sp>
        <p:nvSpPr>
          <p:cNvPr id="77" name="Google Shape;77;p16"/>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5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
                                            <p:txEl>
                                              <p:pRg st="1" end="1"/>
                                            </p:txEl>
                                          </p:spTgt>
                                        </p:tgtEl>
                                        <p:attrNameLst>
                                          <p:attrName>style.visibility</p:attrName>
                                        </p:attrNameLst>
                                      </p:cBhvr>
                                      <p:to>
                                        <p:strVal val="visible"/>
                                      </p:to>
                                    </p:set>
                                    <p:animEffect transition="in" filter="fade">
                                      <p:cBhvr>
                                        <p:cTn id="12" dur="500"/>
                                        <p:tgtEl>
                                          <p:spTgt spid="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6">
                                            <p:txEl>
                                              <p:pRg st="2" end="2"/>
                                            </p:txEl>
                                          </p:spTgt>
                                        </p:tgtEl>
                                        <p:attrNameLst>
                                          <p:attrName>style.visibility</p:attrName>
                                        </p:attrNameLst>
                                      </p:cBhvr>
                                      <p:to>
                                        <p:strVal val="visible"/>
                                      </p:to>
                                    </p:set>
                                    <p:animEffect transition="in" filter="fade">
                                      <p:cBhvr>
                                        <p:cTn id="17" dur="500"/>
                                        <p:tgtEl>
                                          <p:spTgt spid="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6">
                                            <p:txEl>
                                              <p:pRg st="3" end="3"/>
                                            </p:txEl>
                                          </p:spTgt>
                                        </p:tgtEl>
                                        <p:attrNameLst>
                                          <p:attrName>style.visibility</p:attrName>
                                        </p:attrNameLst>
                                      </p:cBhvr>
                                      <p:to>
                                        <p:strVal val="visible"/>
                                      </p:to>
                                    </p:set>
                                    <p:animEffect transition="in" filter="fade">
                                      <p:cBhvr>
                                        <p:cTn id="22" dur="500"/>
                                        <p:tgtEl>
                                          <p:spTgt spid="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6">
                                            <p:txEl>
                                              <p:pRg st="4" end="4"/>
                                            </p:txEl>
                                          </p:spTgt>
                                        </p:tgtEl>
                                        <p:attrNameLst>
                                          <p:attrName>style.visibility</p:attrName>
                                        </p:attrNameLst>
                                      </p:cBhvr>
                                      <p:to>
                                        <p:strVal val="visible"/>
                                      </p:to>
                                    </p:set>
                                    <p:animEffect transition="in" filter="fade">
                                      <p:cBhvr>
                                        <p:cTn id="27" dur="500"/>
                                        <p:tgtEl>
                                          <p:spTgt spid="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HTML </a:t>
            </a:r>
            <a:r>
              <a:rPr lang="en" sz="7200" b="1"/>
              <a:t>Elements</a:t>
            </a:r>
            <a:endParaRPr sz="7200" b="1"/>
          </a:p>
        </p:txBody>
      </p:sp>
      <p:sp>
        <p:nvSpPr>
          <p:cNvPr id="83" name="Google Shape;83;p17"/>
          <p:cNvSpPr txBox="1">
            <a:spLocks noGrp="1"/>
          </p:cNvSpPr>
          <p:nvPr>
            <p:ph type="body" idx="1"/>
          </p:nvPr>
        </p:nvSpPr>
        <p:spPr>
          <a:xfrm>
            <a:off x="311700" y="1152475"/>
            <a:ext cx="8520600" cy="619200"/>
          </a:xfrm>
          <a:prstGeom prst="rect">
            <a:avLst/>
          </a:prstGeom>
        </p:spPr>
        <p:txBody>
          <a:bodyPr spcFirstLastPara="1" wrap="square" lIns="91425" tIns="91425" rIns="91425" bIns="91425" anchor="t" anchorCtr="0">
            <a:normAutofit fontScale="77500" lnSpcReduction="20000"/>
          </a:bodyPr>
          <a:lstStyle/>
          <a:p>
            <a:pPr marL="0" lvl="0" indent="0" algn="ctr" rtl="0">
              <a:spcBef>
                <a:spcPts val="0"/>
              </a:spcBef>
              <a:spcAft>
                <a:spcPts val="1200"/>
              </a:spcAft>
              <a:buNone/>
            </a:pPr>
            <a:r>
              <a:rPr lang="en" sz="2400" b="1"/>
              <a:t>what’s something you’ve seen on a website?</a:t>
            </a:r>
            <a:endParaRPr sz="2400" b="1"/>
          </a:p>
        </p:txBody>
      </p:sp>
      <p:pic>
        <p:nvPicPr>
          <p:cNvPr id="84" name="Google Shape;84;p17"/>
          <p:cNvPicPr preferRelativeResize="0"/>
          <p:nvPr/>
        </p:nvPicPr>
        <p:blipFill rotWithShape="1">
          <a:blip r:embed="rId3">
            <a:alphaModFix/>
          </a:blip>
          <a:srcRect l="1806"/>
          <a:stretch/>
        </p:blipFill>
        <p:spPr>
          <a:xfrm>
            <a:off x="-60390" y="4197450"/>
            <a:ext cx="3117515" cy="946050"/>
          </a:xfrm>
          <a:prstGeom prst="rect">
            <a:avLst/>
          </a:prstGeom>
          <a:noFill/>
          <a:ln>
            <a:noFill/>
          </a:ln>
        </p:spPr>
      </p:pic>
      <p:pic>
        <p:nvPicPr>
          <p:cNvPr id="85" name="Google Shape;85;p17"/>
          <p:cNvPicPr preferRelativeResize="0"/>
          <p:nvPr/>
        </p:nvPicPr>
        <p:blipFill rotWithShape="1">
          <a:blip r:embed="rId3">
            <a:alphaModFix/>
          </a:blip>
          <a:srcRect l="1806"/>
          <a:stretch/>
        </p:blipFill>
        <p:spPr>
          <a:xfrm>
            <a:off x="2980927" y="4197450"/>
            <a:ext cx="3117473" cy="946050"/>
          </a:xfrm>
          <a:prstGeom prst="rect">
            <a:avLst/>
          </a:prstGeom>
          <a:noFill/>
          <a:ln>
            <a:noFill/>
          </a:ln>
        </p:spPr>
      </p:pic>
      <p:pic>
        <p:nvPicPr>
          <p:cNvPr id="86" name="Google Shape;86;p17"/>
          <p:cNvPicPr preferRelativeResize="0"/>
          <p:nvPr/>
        </p:nvPicPr>
        <p:blipFill rotWithShape="1">
          <a:blip r:embed="rId3">
            <a:alphaModFix/>
          </a:blip>
          <a:srcRect l="1806"/>
          <a:stretch/>
        </p:blipFill>
        <p:spPr>
          <a:xfrm>
            <a:off x="6026500" y="4197450"/>
            <a:ext cx="3117500" cy="946050"/>
          </a:xfrm>
          <a:prstGeom prst="rect">
            <a:avLst/>
          </a:prstGeom>
          <a:noFill/>
          <a:ln>
            <a:noFill/>
          </a:ln>
        </p:spPr>
      </p:pic>
      <p:sp>
        <p:nvSpPr>
          <p:cNvPr id="87" name="Google Shape;87;p17"/>
          <p:cNvSpPr/>
          <p:nvPr/>
        </p:nvSpPr>
        <p:spPr>
          <a:xfrm>
            <a:off x="493425" y="1973675"/>
            <a:ext cx="919500" cy="7701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text</a:t>
            </a:r>
            <a:endParaRPr>
              <a:latin typeface="Space Mono"/>
              <a:ea typeface="Space Mono"/>
              <a:cs typeface="Space Mono"/>
              <a:sym typeface="Space Mono"/>
            </a:endParaRPr>
          </a:p>
        </p:txBody>
      </p:sp>
      <p:sp>
        <p:nvSpPr>
          <p:cNvPr id="88" name="Google Shape;88;p17"/>
          <p:cNvSpPr/>
          <p:nvPr/>
        </p:nvSpPr>
        <p:spPr>
          <a:xfrm>
            <a:off x="929900" y="2929100"/>
            <a:ext cx="919500" cy="1039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links</a:t>
            </a:r>
            <a:endParaRPr>
              <a:latin typeface="Space Mono"/>
              <a:ea typeface="Space Mono"/>
              <a:cs typeface="Space Mono"/>
              <a:sym typeface="Space Mono"/>
            </a:endParaRPr>
          </a:p>
        </p:txBody>
      </p:sp>
      <p:sp>
        <p:nvSpPr>
          <p:cNvPr id="89" name="Google Shape;89;p17"/>
          <p:cNvSpPr/>
          <p:nvPr/>
        </p:nvSpPr>
        <p:spPr>
          <a:xfrm>
            <a:off x="2158850" y="1973675"/>
            <a:ext cx="1377300" cy="1039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pictures</a:t>
            </a:r>
            <a:endParaRPr>
              <a:latin typeface="Space Mono"/>
              <a:ea typeface="Space Mono"/>
              <a:cs typeface="Space Mono"/>
              <a:sym typeface="Space Mono"/>
            </a:endParaRPr>
          </a:p>
        </p:txBody>
      </p:sp>
      <p:sp>
        <p:nvSpPr>
          <p:cNvPr id="90" name="Google Shape;90;p17"/>
          <p:cNvSpPr/>
          <p:nvPr/>
        </p:nvSpPr>
        <p:spPr>
          <a:xfrm>
            <a:off x="2565425" y="3242000"/>
            <a:ext cx="1224900" cy="7263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videos</a:t>
            </a:r>
            <a:endParaRPr>
              <a:latin typeface="Space Mono"/>
              <a:ea typeface="Space Mono"/>
              <a:cs typeface="Space Mono"/>
              <a:sym typeface="Space Mono"/>
            </a:endParaRPr>
          </a:p>
        </p:txBody>
      </p:sp>
      <p:sp>
        <p:nvSpPr>
          <p:cNvPr id="91" name="Google Shape;91;p17"/>
          <p:cNvSpPr/>
          <p:nvPr/>
        </p:nvSpPr>
        <p:spPr>
          <a:xfrm>
            <a:off x="4506350" y="1973675"/>
            <a:ext cx="4031400" cy="1994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E8EAED"/>
                </a:solidFill>
                <a:latin typeface="Space Mono"/>
                <a:ea typeface="Space Mono"/>
                <a:cs typeface="Space Mono"/>
                <a:sym typeface="Space Mono"/>
              </a:rPr>
              <a:t>every little thing on a website is an </a:t>
            </a:r>
            <a:r>
              <a:rPr lang="en" sz="3900" b="1">
                <a:solidFill>
                  <a:srgbClr val="E8EAED"/>
                </a:solidFill>
                <a:latin typeface="Space Mono"/>
                <a:ea typeface="Space Mono"/>
                <a:cs typeface="Space Mono"/>
                <a:sym typeface="Space Mono"/>
              </a:rPr>
              <a:t>element</a:t>
            </a:r>
            <a:r>
              <a:rPr lang="en" sz="3900">
                <a:solidFill>
                  <a:srgbClr val="E8EAED"/>
                </a:solidFill>
                <a:latin typeface="Space Mono"/>
                <a:ea typeface="Space Mono"/>
                <a:cs typeface="Space Mono"/>
                <a:sym typeface="Space Mono"/>
              </a:rPr>
              <a:t>.</a:t>
            </a:r>
            <a:r>
              <a:rPr lang="en" sz="2900" b="1">
                <a:solidFill>
                  <a:srgbClr val="E8EAED"/>
                </a:solidFill>
                <a:latin typeface="Space Mono"/>
                <a:ea typeface="Space Mono"/>
                <a:cs typeface="Space Mono"/>
                <a:sym typeface="Space Mono"/>
              </a:rPr>
              <a:t> </a:t>
            </a:r>
            <a:endParaRPr sz="2900" b="1">
              <a:solidFill>
                <a:srgbClr val="E8EAED"/>
              </a:solidFill>
              <a:latin typeface="Space Mono"/>
              <a:ea typeface="Space Mono"/>
              <a:cs typeface="Space Mono"/>
              <a:sym typeface="Space Mon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fade">
                                      <p:cBhvr>
                                        <p:cTn id="7" dur="1000"/>
                                        <p:tgtEl>
                                          <p:spTgt spid="8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8"/>
                                        </p:tgtEl>
                                        <p:attrNameLst>
                                          <p:attrName>style.visibility</p:attrName>
                                        </p:attrNameLst>
                                      </p:cBhvr>
                                      <p:to>
                                        <p:strVal val="visible"/>
                                      </p:to>
                                    </p:set>
                                    <p:animEffect transition="in" filter="fade">
                                      <p:cBhvr>
                                        <p:cTn id="11" dur="500"/>
                                        <p:tgtEl>
                                          <p:spTgt spid="88"/>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89"/>
                                        </p:tgtEl>
                                        <p:attrNameLst>
                                          <p:attrName>style.visibility</p:attrName>
                                        </p:attrNameLst>
                                      </p:cBhvr>
                                      <p:to>
                                        <p:strVal val="visible"/>
                                      </p:to>
                                    </p:set>
                                    <p:animEffect transition="in" filter="fade">
                                      <p:cBhvr>
                                        <p:cTn id="15" dur="300"/>
                                        <p:tgtEl>
                                          <p:spTgt spid="89"/>
                                        </p:tgtEl>
                                      </p:cBhvr>
                                    </p:animEffect>
                                  </p:childTnLst>
                                </p:cTn>
                              </p:par>
                            </p:childTnLst>
                          </p:cTn>
                        </p:par>
                        <p:par>
                          <p:cTn id="16" fill="hold">
                            <p:stCondLst>
                              <p:cond delay="1800"/>
                            </p:stCondLst>
                            <p:childTnLst>
                              <p:par>
                                <p:cTn id="17" presetID="10" presetClass="entr" presetSubtype="0" fill="hold" nodeType="afterEffect">
                                  <p:stCondLst>
                                    <p:cond delay="0"/>
                                  </p:stCondLst>
                                  <p:childTnLst>
                                    <p:set>
                                      <p:cBhvr>
                                        <p:cTn id="18" dur="1" fill="hold">
                                          <p:stCondLst>
                                            <p:cond delay="0"/>
                                          </p:stCondLst>
                                        </p:cTn>
                                        <p:tgtEl>
                                          <p:spTgt spid="90"/>
                                        </p:tgtEl>
                                        <p:attrNameLst>
                                          <p:attrName>style.visibility</p:attrName>
                                        </p:attrNameLst>
                                      </p:cBhvr>
                                      <p:to>
                                        <p:strVal val="visible"/>
                                      </p:to>
                                    </p:set>
                                    <p:animEffect transition="in" filter="fade">
                                      <p:cBhvr>
                                        <p:cTn id="19" dur="500"/>
                                        <p:tgtEl>
                                          <p:spTgt spid="9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91"/>
                                        </p:tgtEl>
                                        <p:attrNameLst>
                                          <p:attrName>style.visibility</p:attrName>
                                        </p:attrNameLst>
                                      </p:cBhvr>
                                      <p:to>
                                        <p:strVal val="visible"/>
                                      </p:to>
                                    </p:set>
                                    <p:animEffect transition="in" filter="fade">
                                      <p:cBhvr>
                                        <p:cTn id="24"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dirty="0"/>
              <a:t>The </a:t>
            </a:r>
            <a:r>
              <a:rPr lang="en" sz="7200" b="1" dirty="0"/>
              <a:t>Code</a:t>
            </a:r>
            <a:endParaRPr sz="7200" b="1" dirty="0"/>
          </a:p>
        </p:txBody>
      </p:sp>
      <p:sp>
        <p:nvSpPr>
          <p:cNvPr id="97" name="Google Shape;97;p18"/>
          <p:cNvSpPr txBox="1"/>
          <p:nvPr/>
        </p:nvSpPr>
        <p:spPr>
          <a:xfrm>
            <a:off x="311700" y="1438450"/>
            <a:ext cx="3123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dk2"/>
                </a:solidFill>
                <a:latin typeface="Space Mono"/>
                <a:ea typeface="Space Mono"/>
                <a:cs typeface="Space Mono"/>
                <a:sym typeface="Space Mono"/>
              </a:rPr>
              <a:t>what are these symbols?</a:t>
            </a:r>
            <a:r>
              <a:rPr lang="en" b="1">
                <a:solidFill>
                  <a:schemeClr val="dk2"/>
                </a:solidFill>
                <a:latin typeface="Space Mono"/>
                <a:ea typeface="Space Mono"/>
                <a:cs typeface="Space Mono"/>
                <a:sym typeface="Space Mono"/>
              </a:rPr>
              <a:t> </a:t>
            </a:r>
            <a:endParaRPr sz="9600" b="1">
              <a:solidFill>
                <a:schemeClr val="dk2"/>
              </a:solidFill>
              <a:latin typeface="Space Mono"/>
              <a:ea typeface="Space Mono"/>
              <a:cs typeface="Space Mono"/>
              <a:sym typeface="Space Mono"/>
            </a:endParaRPr>
          </a:p>
        </p:txBody>
      </p:sp>
      <p:sp>
        <p:nvSpPr>
          <p:cNvPr id="98" name="Google Shape;98;p18"/>
          <p:cNvSpPr txBox="1"/>
          <p:nvPr/>
        </p:nvSpPr>
        <p:spPr>
          <a:xfrm>
            <a:off x="252825" y="1640300"/>
            <a:ext cx="3181800" cy="1662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9600" b="1">
                <a:latin typeface="Space Mono"/>
                <a:ea typeface="Space Mono"/>
                <a:cs typeface="Space Mono"/>
                <a:sym typeface="Space Mono"/>
              </a:rPr>
              <a:t>&lt; &gt;</a:t>
            </a:r>
            <a:endParaRPr sz="9600" b="1">
              <a:latin typeface="Space Mono"/>
              <a:ea typeface="Space Mono"/>
              <a:cs typeface="Space Mono"/>
              <a:sym typeface="Space Mono"/>
            </a:endParaRPr>
          </a:p>
        </p:txBody>
      </p:sp>
      <p:sp>
        <p:nvSpPr>
          <p:cNvPr id="99" name="Google Shape;99;p18"/>
          <p:cNvSpPr txBox="1"/>
          <p:nvPr/>
        </p:nvSpPr>
        <p:spPr>
          <a:xfrm>
            <a:off x="337900" y="3194300"/>
            <a:ext cx="3123000" cy="1508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a:solidFill>
                  <a:schemeClr val="dk2"/>
                </a:solidFill>
                <a:latin typeface="Space Mono"/>
                <a:ea typeface="Space Mono"/>
                <a:cs typeface="Space Mono"/>
                <a:sym typeface="Space Mono"/>
              </a:rPr>
              <a:t>You may know them as </a:t>
            </a:r>
            <a:r>
              <a:rPr lang="en" sz="1600" b="1">
                <a:solidFill>
                  <a:schemeClr val="dk2"/>
                </a:solidFill>
                <a:latin typeface="Space Mono"/>
                <a:ea typeface="Space Mono"/>
                <a:cs typeface="Space Mono"/>
                <a:sym typeface="Space Mono"/>
              </a:rPr>
              <a:t>greater-than</a:t>
            </a:r>
            <a:r>
              <a:rPr lang="en" sz="1500">
                <a:solidFill>
                  <a:schemeClr val="dk2"/>
                </a:solidFill>
                <a:latin typeface="Space Mono"/>
                <a:ea typeface="Space Mono"/>
                <a:cs typeface="Space Mono"/>
                <a:sym typeface="Space Mono"/>
              </a:rPr>
              <a:t> and </a:t>
            </a:r>
            <a:r>
              <a:rPr lang="en" sz="1600" b="1">
                <a:solidFill>
                  <a:schemeClr val="dk2"/>
                </a:solidFill>
                <a:latin typeface="Space Mono"/>
                <a:ea typeface="Space Mono"/>
                <a:cs typeface="Space Mono"/>
                <a:sym typeface="Space Mono"/>
              </a:rPr>
              <a:t>less-than signs</a:t>
            </a:r>
            <a:r>
              <a:rPr lang="en" sz="1500">
                <a:solidFill>
                  <a:schemeClr val="dk2"/>
                </a:solidFill>
                <a:latin typeface="Space Mono"/>
                <a:ea typeface="Space Mono"/>
                <a:cs typeface="Space Mono"/>
                <a:sym typeface="Space Mono"/>
              </a:rPr>
              <a:t>, but another name for them is</a:t>
            </a:r>
            <a:endParaRPr sz="1500">
              <a:solidFill>
                <a:schemeClr val="dk2"/>
              </a:solidFill>
              <a:latin typeface="Space Mono"/>
              <a:ea typeface="Space Mono"/>
              <a:cs typeface="Space Mono"/>
              <a:sym typeface="Space Mono"/>
            </a:endParaRPr>
          </a:p>
          <a:p>
            <a:pPr marL="0" lvl="0" indent="0" algn="ctr" rtl="0">
              <a:spcBef>
                <a:spcPts val="0"/>
              </a:spcBef>
              <a:spcAft>
                <a:spcPts val="0"/>
              </a:spcAft>
              <a:buNone/>
            </a:pPr>
            <a:r>
              <a:rPr lang="en" sz="2400" b="1">
                <a:latin typeface="Space Mono"/>
                <a:ea typeface="Space Mono"/>
                <a:cs typeface="Space Mono"/>
                <a:sym typeface="Space Mono"/>
              </a:rPr>
              <a:t>angle brackets</a:t>
            </a:r>
            <a:endParaRPr sz="2400" b="1">
              <a:latin typeface="Space Mono"/>
              <a:ea typeface="Space Mono"/>
              <a:cs typeface="Space Mono"/>
              <a:sym typeface="Space Mono"/>
            </a:endParaRPr>
          </a:p>
        </p:txBody>
      </p:sp>
      <p:sp>
        <p:nvSpPr>
          <p:cNvPr id="100" name="Google Shape;100;p18"/>
          <p:cNvSpPr txBox="1"/>
          <p:nvPr/>
        </p:nvSpPr>
        <p:spPr>
          <a:xfrm>
            <a:off x="3880050" y="1797225"/>
            <a:ext cx="47175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b="1">
                <a:solidFill>
                  <a:schemeClr val="accent1"/>
                </a:solidFill>
                <a:latin typeface="Courier New"/>
                <a:ea typeface="Courier New"/>
                <a:cs typeface="Courier New"/>
                <a:sym typeface="Courier New"/>
              </a:rPr>
              <a:t>&lt;h1&gt;</a:t>
            </a:r>
            <a:r>
              <a:rPr lang="en" sz="3600" b="1">
                <a:latin typeface="Courier New"/>
                <a:ea typeface="Courier New"/>
                <a:cs typeface="Courier New"/>
                <a:sym typeface="Courier New"/>
              </a:rPr>
              <a:t>Welcome</a:t>
            </a:r>
            <a:r>
              <a:rPr lang="en" sz="3600" b="1">
                <a:solidFill>
                  <a:schemeClr val="accent1"/>
                </a:solidFill>
                <a:latin typeface="Courier New"/>
                <a:ea typeface="Courier New"/>
                <a:cs typeface="Courier New"/>
                <a:sym typeface="Courier New"/>
              </a:rPr>
              <a:t>&lt;/h1&gt;</a:t>
            </a:r>
            <a:endParaRPr sz="3600" b="1">
              <a:solidFill>
                <a:schemeClr val="accent1"/>
              </a:solidFill>
              <a:latin typeface="Courier New"/>
              <a:ea typeface="Courier New"/>
              <a:cs typeface="Courier New"/>
              <a:sym typeface="Courier New"/>
            </a:endParaRPr>
          </a:p>
        </p:txBody>
      </p:sp>
      <p:sp>
        <p:nvSpPr>
          <p:cNvPr id="101" name="Google Shape;101;p18"/>
          <p:cNvSpPr txBox="1"/>
          <p:nvPr/>
        </p:nvSpPr>
        <p:spPr>
          <a:xfrm>
            <a:off x="3880050" y="2463200"/>
            <a:ext cx="4086600" cy="2239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chemeClr val="dk2"/>
                </a:solidFill>
                <a:latin typeface="Space Mono"/>
                <a:ea typeface="Space Mono"/>
                <a:cs typeface="Space Mono"/>
                <a:sym typeface="Space Mono"/>
              </a:rPr>
              <a:t>Element Name:</a:t>
            </a:r>
            <a:r>
              <a:rPr lang="en" sz="2400">
                <a:solidFill>
                  <a:schemeClr val="dk2"/>
                </a:solidFill>
                <a:latin typeface="Space Mono"/>
                <a:ea typeface="Space Mono"/>
                <a:cs typeface="Space Mono"/>
                <a:sym typeface="Space Mono"/>
              </a:rPr>
              <a:t> </a:t>
            </a:r>
            <a:r>
              <a:rPr lang="en" sz="3000">
                <a:latin typeface="Space Mono"/>
                <a:ea typeface="Space Mono"/>
                <a:cs typeface="Space Mono"/>
                <a:sym typeface="Space Mono"/>
              </a:rPr>
              <a:t>h1</a:t>
            </a:r>
            <a:endParaRPr sz="3000">
              <a:latin typeface="Space Mono"/>
              <a:ea typeface="Space Mono"/>
              <a:cs typeface="Space Mono"/>
              <a:sym typeface="Space Mono"/>
            </a:endParaRPr>
          </a:p>
          <a:p>
            <a:pPr marL="0" lvl="0" indent="0" algn="l" rtl="0">
              <a:lnSpc>
                <a:spcPct val="115000"/>
              </a:lnSpc>
              <a:spcBef>
                <a:spcPts val="0"/>
              </a:spcBef>
              <a:spcAft>
                <a:spcPts val="0"/>
              </a:spcAft>
              <a:buNone/>
            </a:pPr>
            <a:r>
              <a:rPr lang="en" sz="1800">
                <a:solidFill>
                  <a:schemeClr val="dk2"/>
                </a:solidFill>
                <a:latin typeface="Space Mono"/>
                <a:ea typeface="Space Mono"/>
                <a:cs typeface="Space Mono"/>
                <a:sym typeface="Space Mono"/>
              </a:rPr>
              <a:t>Opening Tag:</a:t>
            </a:r>
            <a:r>
              <a:rPr lang="en" sz="2400">
                <a:solidFill>
                  <a:schemeClr val="dk2"/>
                </a:solidFill>
                <a:latin typeface="Space Mono"/>
                <a:ea typeface="Space Mono"/>
                <a:cs typeface="Space Mono"/>
                <a:sym typeface="Space Mono"/>
              </a:rPr>
              <a:t> </a:t>
            </a:r>
            <a:r>
              <a:rPr lang="en" sz="3000" b="1">
                <a:solidFill>
                  <a:schemeClr val="accent1"/>
                </a:solidFill>
                <a:latin typeface="Courier New"/>
                <a:ea typeface="Courier New"/>
                <a:cs typeface="Courier New"/>
                <a:sym typeface="Courier New"/>
              </a:rPr>
              <a:t>&lt;h1&gt;</a:t>
            </a:r>
            <a:endParaRPr sz="3000" b="1">
              <a:solidFill>
                <a:schemeClr val="accent1"/>
              </a:solidFill>
              <a:latin typeface="Courier New"/>
              <a:ea typeface="Courier New"/>
              <a:cs typeface="Courier New"/>
              <a:sym typeface="Courier New"/>
            </a:endParaRPr>
          </a:p>
          <a:p>
            <a:pPr marL="0" lvl="0" indent="0" algn="l" rtl="0">
              <a:lnSpc>
                <a:spcPct val="115000"/>
              </a:lnSpc>
              <a:spcBef>
                <a:spcPts val="0"/>
              </a:spcBef>
              <a:spcAft>
                <a:spcPts val="0"/>
              </a:spcAft>
              <a:buNone/>
            </a:pPr>
            <a:r>
              <a:rPr lang="en" sz="1800">
                <a:solidFill>
                  <a:schemeClr val="dk2"/>
                </a:solidFill>
                <a:latin typeface="Space Mono"/>
                <a:ea typeface="Space Mono"/>
                <a:cs typeface="Space Mono"/>
                <a:sym typeface="Space Mono"/>
              </a:rPr>
              <a:t>Content:</a:t>
            </a:r>
            <a:r>
              <a:rPr lang="en" sz="2400">
                <a:solidFill>
                  <a:schemeClr val="dk2"/>
                </a:solidFill>
                <a:latin typeface="Space Mono"/>
                <a:ea typeface="Space Mono"/>
                <a:cs typeface="Space Mono"/>
                <a:sym typeface="Space Mono"/>
              </a:rPr>
              <a:t> </a:t>
            </a:r>
            <a:r>
              <a:rPr lang="en" sz="3000" b="1">
                <a:latin typeface="Courier New"/>
                <a:ea typeface="Courier New"/>
                <a:cs typeface="Courier New"/>
                <a:sym typeface="Courier New"/>
              </a:rPr>
              <a:t>Welcome</a:t>
            </a:r>
            <a:endParaRPr sz="3000" b="1">
              <a:latin typeface="Courier New"/>
              <a:ea typeface="Courier New"/>
              <a:cs typeface="Courier New"/>
              <a:sym typeface="Courier New"/>
            </a:endParaRPr>
          </a:p>
          <a:p>
            <a:pPr marL="0" lvl="0" indent="0" algn="l" rtl="0">
              <a:lnSpc>
                <a:spcPct val="115000"/>
              </a:lnSpc>
              <a:spcBef>
                <a:spcPts val="0"/>
              </a:spcBef>
              <a:spcAft>
                <a:spcPts val="0"/>
              </a:spcAft>
              <a:buNone/>
            </a:pPr>
            <a:r>
              <a:rPr lang="en" sz="1800">
                <a:solidFill>
                  <a:schemeClr val="dk2"/>
                </a:solidFill>
                <a:latin typeface="Space Mono"/>
                <a:ea typeface="Space Mono"/>
                <a:cs typeface="Space Mono"/>
                <a:sym typeface="Space Mono"/>
              </a:rPr>
              <a:t>Closing Tag:</a:t>
            </a:r>
            <a:r>
              <a:rPr lang="en" sz="2400">
                <a:solidFill>
                  <a:schemeClr val="dk2"/>
                </a:solidFill>
                <a:latin typeface="Space Mono"/>
                <a:ea typeface="Space Mono"/>
                <a:cs typeface="Space Mono"/>
                <a:sym typeface="Space Mono"/>
              </a:rPr>
              <a:t> </a:t>
            </a:r>
            <a:r>
              <a:rPr lang="en" sz="3000" b="1">
                <a:solidFill>
                  <a:schemeClr val="accent1"/>
                </a:solidFill>
                <a:latin typeface="Courier New"/>
                <a:ea typeface="Courier New"/>
                <a:cs typeface="Courier New"/>
                <a:sym typeface="Courier New"/>
              </a:rPr>
              <a:t>&lt;/h1&gt;</a:t>
            </a:r>
            <a:endParaRPr sz="3000" b="1">
              <a:solidFill>
                <a:schemeClr val="accent1"/>
              </a:solidFill>
              <a:latin typeface="Courier New"/>
              <a:ea typeface="Courier New"/>
              <a:cs typeface="Courier New"/>
              <a:sym typeface="Courier New"/>
            </a:endParaRPr>
          </a:p>
        </p:txBody>
      </p:sp>
      <p:sp>
        <p:nvSpPr>
          <p:cNvPr id="102" name="Google Shape;102;p18"/>
          <p:cNvSpPr/>
          <p:nvPr/>
        </p:nvSpPr>
        <p:spPr>
          <a:xfrm>
            <a:off x="3539425" y="1211775"/>
            <a:ext cx="26100" cy="36789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8"/>
          <p:cNvSpPr txBox="1"/>
          <p:nvPr/>
        </p:nvSpPr>
        <p:spPr>
          <a:xfrm>
            <a:off x="3880050" y="1438450"/>
            <a:ext cx="4419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Space Mono"/>
                <a:ea typeface="Space Mono"/>
                <a:cs typeface="Space Mono"/>
                <a:sym typeface="Space Mono"/>
              </a:rPr>
              <a:t>an example HTML element: </a:t>
            </a:r>
            <a:r>
              <a:rPr lang="en" b="1">
                <a:solidFill>
                  <a:schemeClr val="dk2"/>
                </a:solidFill>
                <a:latin typeface="Space Mono"/>
                <a:ea typeface="Space Mono"/>
                <a:cs typeface="Space Mono"/>
                <a:sym typeface="Space Mono"/>
              </a:rPr>
              <a:t>header</a:t>
            </a:r>
            <a:endParaRPr sz="9600" b="1">
              <a:solidFill>
                <a:schemeClr val="dk2"/>
              </a:solidFill>
              <a:latin typeface="Space Mono"/>
              <a:ea typeface="Space Mono"/>
              <a:cs typeface="Space Mono"/>
              <a:sym typeface="Space Mono"/>
            </a:endParaRPr>
          </a:p>
        </p:txBody>
      </p:sp>
      <p:pic>
        <p:nvPicPr>
          <p:cNvPr id="104" name="Google Shape;104;p18"/>
          <p:cNvPicPr preferRelativeResize="0"/>
          <p:nvPr/>
        </p:nvPicPr>
        <p:blipFill>
          <a:blip r:embed="rId3">
            <a:alphaModFix/>
          </a:blip>
          <a:stretch>
            <a:fillRect/>
          </a:stretch>
        </p:blipFill>
        <p:spPr>
          <a:xfrm>
            <a:off x="7134750" y="2723775"/>
            <a:ext cx="1697551" cy="1978926"/>
          </a:xfrm>
          <a:prstGeom prst="rect">
            <a:avLst/>
          </a:prstGeom>
          <a:noFill/>
          <a:ln w="9525" cap="flat" cmpd="sng">
            <a:solidFill>
              <a:schemeClr val="dk2"/>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8"/>
                                        </p:tgtEl>
                                        <p:attrNameLst>
                                          <p:attrName>style.visibility</p:attrName>
                                        </p:attrNameLst>
                                      </p:cBhvr>
                                      <p:to>
                                        <p:strVal val="visible"/>
                                      </p:to>
                                    </p:set>
                                    <p:animEffect transition="in" filter="fade">
                                      <p:cBhvr>
                                        <p:cTn id="7" dur="500"/>
                                        <p:tgtEl>
                                          <p:spTgt spid="98"/>
                                        </p:tgtEl>
                                      </p:cBhvr>
                                    </p:animEffect>
                                  </p:childTnLst>
                                </p:cTn>
                              </p:par>
                              <p:par>
                                <p:cTn id="8" presetID="10" presetClass="entr" presetSubtype="0" fill="hold" nodeType="withEffect">
                                  <p:stCondLst>
                                    <p:cond delay="0"/>
                                  </p:stCondLst>
                                  <p:childTnLst>
                                    <p:set>
                                      <p:cBhvr>
                                        <p:cTn id="9" dur="1" fill="hold">
                                          <p:stCondLst>
                                            <p:cond delay="0"/>
                                          </p:stCondLst>
                                        </p:cTn>
                                        <p:tgtEl>
                                          <p:spTgt spid="97"/>
                                        </p:tgtEl>
                                        <p:attrNameLst>
                                          <p:attrName>style.visibility</p:attrName>
                                        </p:attrNameLst>
                                      </p:cBhvr>
                                      <p:to>
                                        <p:strVal val="visible"/>
                                      </p:to>
                                    </p:set>
                                    <p:animEffect transition="in" filter="fade">
                                      <p:cBhvr>
                                        <p:cTn id="10" dur="500"/>
                                        <p:tgtEl>
                                          <p:spTgt spid="9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9"/>
                                        </p:tgtEl>
                                        <p:attrNameLst>
                                          <p:attrName>style.visibility</p:attrName>
                                        </p:attrNameLst>
                                      </p:cBhvr>
                                      <p:to>
                                        <p:strVal val="visible"/>
                                      </p:to>
                                    </p:set>
                                    <p:animEffect transition="in" filter="fade">
                                      <p:cBhvr>
                                        <p:cTn id="15" dur="500"/>
                                        <p:tgtEl>
                                          <p:spTgt spid="9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0"/>
                                        </p:tgtEl>
                                        <p:attrNameLst>
                                          <p:attrName>style.visibility</p:attrName>
                                        </p:attrNameLst>
                                      </p:cBhvr>
                                      <p:to>
                                        <p:strVal val="visible"/>
                                      </p:to>
                                    </p:set>
                                    <p:animEffect transition="in" filter="fade">
                                      <p:cBhvr>
                                        <p:cTn id="20" dur="500"/>
                                        <p:tgtEl>
                                          <p:spTgt spid="100"/>
                                        </p:tgtEl>
                                      </p:cBhvr>
                                    </p:animEffect>
                                  </p:childTnLst>
                                </p:cTn>
                              </p:par>
                              <p:par>
                                <p:cTn id="21" presetID="10" presetClass="entr" presetSubtype="0" fill="hold" nodeType="withEffect">
                                  <p:stCondLst>
                                    <p:cond delay="0"/>
                                  </p:stCondLst>
                                  <p:childTnLst>
                                    <p:set>
                                      <p:cBhvr>
                                        <p:cTn id="22" dur="1" fill="hold">
                                          <p:stCondLst>
                                            <p:cond delay="0"/>
                                          </p:stCondLst>
                                        </p:cTn>
                                        <p:tgtEl>
                                          <p:spTgt spid="103"/>
                                        </p:tgtEl>
                                        <p:attrNameLst>
                                          <p:attrName>style.visibility</p:attrName>
                                        </p:attrNameLst>
                                      </p:cBhvr>
                                      <p:to>
                                        <p:strVal val="visible"/>
                                      </p:to>
                                    </p:set>
                                    <p:animEffect transition="in" filter="fade">
                                      <p:cBhvr>
                                        <p:cTn id="23" dur="500"/>
                                        <p:tgtEl>
                                          <p:spTgt spid="10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1">
                                            <p:txEl>
                                              <p:pRg st="0" end="0"/>
                                            </p:txEl>
                                          </p:spTgt>
                                        </p:tgtEl>
                                        <p:attrNameLst>
                                          <p:attrName>style.visibility</p:attrName>
                                        </p:attrNameLst>
                                      </p:cBhvr>
                                      <p:to>
                                        <p:strVal val="visible"/>
                                      </p:to>
                                    </p:set>
                                    <p:animEffect transition="in" filter="fade">
                                      <p:cBhvr>
                                        <p:cTn id="28" dur="400"/>
                                        <p:tgtEl>
                                          <p:spTgt spid="101">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01">
                                            <p:txEl>
                                              <p:pRg st="1" end="1"/>
                                            </p:txEl>
                                          </p:spTgt>
                                        </p:tgtEl>
                                        <p:attrNameLst>
                                          <p:attrName>style.visibility</p:attrName>
                                        </p:attrNameLst>
                                      </p:cBhvr>
                                      <p:to>
                                        <p:strVal val="visible"/>
                                      </p:to>
                                    </p:set>
                                    <p:animEffect transition="in" filter="fade">
                                      <p:cBhvr>
                                        <p:cTn id="33" dur="400"/>
                                        <p:tgtEl>
                                          <p:spTgt spid="101">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01">
                                            <p:txEl>
                                              <p:pRg st="2" end="2"/>
                                            </p:txEl>
                                          </p:spTgt>
                                        </p:tgtEl>
                                        <p:attrNameLst>
                                          <p:attrName>style.visibility</p:attrName>
                                        </p:attrNameLst>
                                      </p:cBhvr>
                                      <p:to>
                                        <p:strVal val="visible"/>
                                      </p:to>
                                    </p:set>
                                    <p:animEffect transition="in" filter="fade">
                                      <p:cBhvr>
                                        <p:cTn id="38" dur="400"/>
                                        <p:tgtEl>
                                          <p:spTgt spid="101">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01">
                                            <p:txEl>
                                              <p:pRg st="3" end="3"/>
                                            </p:txEl>
                                          </p:spTgt>
                                        </p:tgtEl>
                                        <p:attrNameLst>
                                          <p:attrName>style.visibility</p:attrName>
                                        </p:attrNameLst>
                                      </p:cBhvr>
                                      <p:to>
                                        <p:strVal val="visible"/>
                                      </p:to>
                                    </p:set>
                                    <p:animEffect transition="in" filter="fade">
                                      <p:cBhvr>
                                        <p:cTn id="43" dur="400"/>
                                        <p:tgtEl>
                                          <p:spTgt spid="101">
                                            <p:txEl>
                                              <p:pRg st="3" end="3"/>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04"/>
                                        </p:tgtEl>
                                        <p:attrNameLst>
                                          <p:attrName>style.visibility</p:attrName>
                                        </p:attrNameLst>
                                      </p:cBhvr>
                                      <p:to>
                                        <p:strVal val="visible"/>
                                      </p:to>
                                    </p:set>
                                    <p:animEffect transition="in" filter="fade">
                                      <p:cBhvr>
                                        <p:cTn id="48"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CF2525"/>
      </a:dk1>
      <a:lt1>
        <a:srgbClr val="DFDFDF"/>
      </a:lt1>
      <a:dk2>
        <a:srgbClr val="4E4D4D"/>
      </a:dk2>
      <a:lt2>
        <a:srgbClr val="FFD1D1"/>
      </a:lt2>
      <a:accent1>
        <a:srgbClr val="005FFF"/>
      </a:accent1>
      <a:accent2>
        <a:srgbClr val="FFEA42"/>
      </a:accent2>
      <a:accent3>
        <a:srgbClr val="AEE4FF"/>
      </a:accent3>
      <a:accent4>
        <a:srgbClr val="FFA62F"/>
      </a:accent4>
      <a:accent5>
        <a:srgbClr val="0097A7"/>
      </a:accent5>
      <a:accent6>
        <a:srgbClr val="10E619"/>
      </a:accent6>
      <a:hlink>
        <a:srgbClr val="C954E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1062</Words>
  <Application>Microsoft Office PowerPoint</Application>
  <PresentationFormat>On-screen Show (16:9)</PresentationFormat>
  <Paragraphs>127</Paragraphs>
  <Slides>14</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Atomic Age</vt:lpstr>
      <vt:lpstr>Space Mono</vt:lpstr>
      <vt:lpstr>Arial</vt:lpstr>
      <vt:lpstr>Courier New</vt:lpstr>
      <vt:lpstr>Simple Light</vt:lpstr>
      <vt:lpstr>W E L C O M E</vt:lpstr>
      <vt:lpstr>PowerPoint Presentation</vt:lpstr>
      <vt:lpstr>Icebreaker Activity: Coolors</vt:lpstr>
      <vt:lpstr>Building Websites</vt:lpstr>
      <vt:lpstr>PowerPoint Presentation</vt:lpstr>
      <vt:lpstr>one example: Wikipedia</vt:lpstr>
      <vt:lpstr>HTML</vt:lpstr>
      <vt:lpstr>HTML Elements</vt:lpstr>
      <vt:lpstr>The Code</vt:lpstr>
      <vt:lpstr>CSS Style</vt:lpstr>
      <vt:lpstr>Code-Along Activity</vt:lpstr>
      <vt:lpstr>PowerPoint Presentation</vt:lpstr>
      <vt:lpstr>PowerPoint Presentation</vt:lpstr>
      <vt:lpstr>Getting Started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 E L C O M E</dc:title>
  <cp:lastModifiedBy>Joseph Maxwell</cp:lastModifiedBy>
  <cp:revision>1</cp:revision>
  <dcterms:modified xsi:type="dcterms:W3CDTF">2024-05-06T18:18:34Z</dcterms:modified>
</cp:coreProperties>
</file>